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3012A5-1942-4A5D-841F-8A7B886A583B}" type="datetimeFigureOut">
              <a:rPr lang="en-IN" smtClean="0"/>
              <a:pPr/>
              <a:t>01-05-2015</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9244A5-9BAA-4611-9B6C-50824446602C}" type="slidenum">
              <a:rPr lang="en-IN" smtClean="0"/>
              <a:pPr/>
              <a:t>‹#›</a:t>
            </a:fld>
            <a:endParaRPr lang="en-IN"/>
          </a:p>
        </p:txBody>
      </p:sp>
    </p:spTree>
    <p:extLst>
      <p:ext uri="{BB962C8B-B14F-4D97-AF65-F5344CB8AC3E}">
        <p14:creationId xmlns:p14="http://schemas.microsoft.com/office/powerpoint/2010/main" val="4921354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698D19C3-DD35-4ECB-A388-4AC32B907481}" type="datetime1">
              <a:rPr lang="en-IN" smtClean="0"/>
              <a:pPr/>
              <a:t>01-05-2015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FAF8F46-C5D3-40BC-A1FE-1B80DB919A09}" type="slidenum">
              <a:rPr lang="en-IN" smtClean="0"/>
              <a:pPr/>
              <a:t>‹#›</a:t>
            </a:fld>
            <a:endParaRPr lang="en-IN"/>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C2E8F6-74AE-4082-AA94-BA066EEBBB80}" type="datetime1">
              <a:rPr lang="en-IN" smtClean="0"/>
              <a:pPr/>
              <a:t>01-05-2015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FAF8F46-C5D3-40BC-A1FE-1B80DB919A09}"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A38367-C606-484F-994F-FB5E1C6F2567}" type="datetime1">
              <a:rPr lang="en-IN" smtClean="0"/>
              <a:pPr/>
              <a:t>01-05-2015</a:t>
            </a:fld>
            <a:endParaRPr lang="en-IN"/>
          </a:p>
        </p:txBody>
      </p:sp>
      <p:sp>
        <p:nvSpPr>
          <p:cNvPr id="5" name="Footer Placeholder 4"/>
          <p:cNvSpPr>
            <a:spLocks noGrp="1"/>
          </p:cNvSpPr>
          <p:nvPr>
            <p:ph type="ftr" sz="quarter" idx="11"/>
          </p:nvPr>
        </p:nvSpPr>
        <p:spPr>
          <a:xfrm>
            <a:off x="2640597" y="6377459"/>
            <a:ext cx="3836404" cy="365125"/>
          </a:xfrm>
        </p:spPr>
        <p:txBody>
          <a:bodyPr/>
          <a:lstStyle/>
          <a:p>
            <a:endParaRPr lang="en-IN"/>
          </a:p>
        </p:txBody>
      </p:sp>
      <p:sp>
        <p:nvSpPr>
          <p:cNvPr id="6" name="Slide Number Placeholder 5"/>
          <p:cNvSpPr>
            <a:spLocks noGrp="1"/>
          </p:cNvSpPr>
          <p:nvPr>
            <p:ph type="sldNum" sz="quarter" idx="12"/>
          </p:nvPr>
        </p:nvSpPr>
        <p:spPr/>
        <p:txBody>
          <a:bodyPr/>
          <a:lstStyle/>
          <a:p>
            <a:fld id="{AFAF8F46-C5D3-40BC-A1FE-1B80DB919A09}"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586874F-D979-406E-969F-2864CCE0F7D6}" type="datetime1">
              <a:rPr lang="en-IN" smtClean="0"/>
              <a:pPr/>
              <a:t>01-05-2015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FAF8F46-C5D3-40BC-A1FE-1B80DB919A09}"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7D0E2D0-E106-4B48-ACFF-AA0419AF13FF}" type="datetime1">
              <a:rPr lang="en-IN" smtClean="0"/>
              <a:pPr/>
              <a:t>01-05-2015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FAF8F46-C5D3-40BC-A1FE-1B80DB919A09}"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0FD08EB-6E97-412D-AD30-4FBDBB291D4D}" type="datetime1">
              <a:rPr lang="en-IN" smtClean="0"/>
              <a:pPr/>
              <a:t>01-05-2015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FAF8F46-C5D3-40BC-A1FE-1B80DB919A09}"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AA374A1-1365-4378-B5F1-65FD4B71694E}" type="datetime1">
              <a:rPr lang="en-IN" smtClean="0"/>
              <a:pPr/>
              <a:t>01-05-2015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FAF8F46-C5D3-40BC-A1FE-1B80DB919A09}"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7813728-0749-4985-8D06-25D14D0FCA8B}" type="datetime1">
              <a:rPr lang="en-IN" smtClean="0"/>
              <a:pPr/>
              <a:t>01-05-2015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FAF8F46-C5D3-40BC-A1FE-1B80DB919A09}"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12D4AE-C93F-49C2-81AE-886B72F78257}" type="datetime1">
              <a:rPr lang="en-IN" smtClean="0"/>
              <a:pPr/>
              <a:t>01-05-2015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FAF8F46-C5D3-40BC-A1FE-1B80DB919A09}"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5F99A26-B482-45B3-BEB5-F70920BBC3E9}" type="datetime1">
              <a:rPr lang="en-IN" smtClean="0"/>
              <a:pPr/>
              <a:t>01-05-2015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FAF8F46-C5D3-40BC-A1FE-1B80DB919A09}" type="slidenum">
              <a:rPr lang="en-IN" smtClean="0"/>
              <a:pPr/>
              <a:t>‹#›</a:t>
            </a:fld>
            <a:endParaRPr lang="en-IN"/>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FB47DFA2-520C-4E89-8201-4ECD69626A9B}" type="datetime1">
              <a:rPr lang="en-IN" smtClean="0"/>
              <a:pPr/>
              <a:t>01-05-2015</a:t>
            </a:fld>
            <a:endParaRPr lang="en-IN"/>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IN"/>
          </a:p>
        </p:txBody>
      </p:sp>
      <p:sp>
        <p:nvSpPr>
          <p:cNvPr id="7" name="Slide Number Placeholder 6"/>
          <p:cNvSpPr>
            <a:spLocks noGrp="1"/>
          </p:cNvSpPr>
          <p:nvPr>
            <p:ph type="sldNum" sz="quarter" idx="12"/>
          </p:nvPr>
        </p:nvSpPr>
        <p:spPr>
          <a:xfrm>
            <a:off x="8339328" y="1170432"/>
            <a:ext cx="733864" cy="201168"/>
          </a:xfrm>
        </p:spPr>
        <p:txBody>
          <a:bodyPr/>
          <a:lstStyle/>
          <a:p>
            <a:fld id="{AFAF8F46-C5D3-40BC-A1FE-1B80DB919A09}"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100C9D8A-0D4E-4AE2-8D52-9D718FFDFCA6}" type="datetime1">
              <a:rPr lang="en-IN" smtClean="0"/>
              <a:pPr/>
              <a:t>01-05-2015</a:t>
            </a:fld>
            <a:endParaRPr lang="en-IN"/>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IN"/>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AFAF8F46-C5D3-40BC-A1FE-1B80DB919A09}"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0649"/>
            <a:ext cx="7772400" cy="3339802"/>
          </a:xfrm>
        </p:spPr>
        <p:txBody>
          <a:bodyPr>
            <a:normAutofit/>
          </a:bodyPr>
          <a:lstStyle/>
          <a:p>
            <a:pPr algn="ctr"/>
            <a:r>
              <a:rPr lang="en-IN" sz="3600" dirty="0" smtClean="0"/>
              <a:t/>
            </a:r>
            <a:br>
              <a:rPr lang="en-IN" sz="3600" dirty="0" smtClean="0"/>
            </a:br>
            <a:r>
              <a:rPr lang="en-IN" sz="3600" dirty="0" smtClean="0"/>
              <a:t>ICAO/UNOOSA </a:t>
            </a:r>
            <a:r>
              <a:rPr lang="en-IN" sz="3600" dirty="0" err="1" smtClean="0"/>
              <a:t>AeroSpace</a:t>
            </a:r>
            <a:r>
              <a:rPr lang="en-IN" sz="3600" dirty="0" smtClean="0"/>
              <a:t> Symposium, </a:t>
            </a:r>
            <a:br>
              <a:rPr lang="en-IN" sz="3600" dirty="0" smtClean="0"/>
            </a:br>
            <a:r>
              <a:rPr lang="en-IN" sz="3600" dirty="0" smtClean="0"/>
              <a:t/>
            </a:r>
            <a:br>
              <a:rPr lang="en-IN" sz="3600" dirty="0" smtClean="0"/>
            </a:br>
            <a:r>
              <a:rPr lang="en-IN" sz="3600" dirty="0" smtClean="0"/>
              <a:t>18</a:t>
            </a:r>
            <a:r>
              <a:rPr lang="en-IN" sz="3600" baseline="30000" dirty="0" smtClean="0"/>
              <a:t>th</a:t>
            </a:r>
            <a:r>
              <a:rPr lang="en-IN" sz="3600" dirty="0" smtClean="0"/>
              <a:t> to 20</a:t>
            </a:r>
            <a:r>
              <a:rPr lang="en-IN" sz="3600" baseline="30000" dirty="0" smtClean="0"/>
              <a:t>th</a:t>
            </a:r>
            <a:r>
              <a:rPr lang="en-IN" sz="3600" dirty="0" smtClean="0"/>
              <a:t> March, 2015, </a:t>
            </a:r>
            <a:br>
              <a:rPr lang="en-IN" sz="3600" dirty="0" smtClean="0"/>
            </a:br>
            <a:r>
              <a:rPr lang="en-IN" sz="3600" dirty="0" smtClean="0"/>
              <a:t>Montreal, Canada</a:t>
            </a:r>
            <a:endParaRPr lang="en-IN" sz="3600" dirty="0"/>
          </a:p>
        </p:txBody>
      </p:sp>
      <p:sp>
        <p:nvSpPr>
          <p:cNvPr id="3" name="Subtitle 2"/>
          <p:cNvSpPr>
            <a:spLocks noGrp="1"/>
          </p:cNvSpPr>
          <p:nvPr>
            <p:ph type="subTitle" idx="1"/>
          </p:nvPr>
        </p:nvSpPr>
        <p:spPr>
          <a:xfrm>
            <a:off x="1371600" y="3501008"/>
            <a:ext cx="6400800" cy="2952328"/>
          </a:xfrm>
        </p:spPr>
        <p:txBody>
          <a:bodyPr>
            <a:normAutofit/>
          </a:bodyPr>
          <a:lstStyle/>
          <a:p>
            <a:endParaRPr lang="en-IN" dirty="0" smtClean="0"/>
          </a:p>
          <a:p>
            <a:pPr algn="ctr"/>
            <a:r>
              <a:rPr lang="en-IN" sz="2400" dirty="0" smtClean="0"/>
              <a:t>Not Beyond Reach – Access an Equity to Aerospace Transportation: India</a:t>
            </a:r>
          </a:p>
          <a:p>
            <a:pPr algn="ctr"/>
            <a:r>
              <a:rPr lang="en-IN" sz="2400" dirty="0" err="1" smtClean="0"/>
              <a:t>Dr.</a:t>
            </a:r>
            <a:r>
              <a:rPr lang="en-IN" sz="2400" dirty="0" smtClean="0"/>
              <a:t> </a:t>
            </a:r>
            <a:r>
              <a:rPr lang="en-IN" sz="2400" dirty="0" err="1" smtClean="0"/>
              <a:t>Sanat</a:t>
            </a:r>
            <a:r>
              <a:rPr lang="en-IN" sz="2400" dirty="0" smtClean="0"/>
              <a:t> </a:t>
            </a:r>
            <a:r>
              <a:rPr lang="en-IN" sz="2400" dirty="0" err="1" smtClean="0"/>
              <a:t>Kaul</a:t>
            </a:r>
            <a:endParaRPr lang="en-IN" sz="2400" dirty="0"/>
          </a:p>
        </p:txBody>
      </p:sp>
      <p:sp>
        <p:nvSpPr>
          <p:cNvPr id="4" name="Slide Number Placeholder 3"/>
          <p:cNvSpPr>
            <a:spLocks noGrp="1"/>
          </p:cNvSpPr>
          <p:nvPr>
            <p:ph type="sldNum" sz="quarter" idx="12"/>
          </p:nvPr>
        </p:nvSpPr>
        <p:spPr/>
        <p:txBody>
          <a:bodyPr/>
          <a:lstStyle/>
          <a:p>
            <a:fld id="{AFAF8F46-C5D3-40BC-A1FE-1B80DB919A09}" type="slidenum">
              <a:rPr lang="en-IN" smtClean="0"/>
              <a:pPr/>
              <a:t>1</a:t>
            </a:fld>
            <a:endParaRPr lang="en-IN"/>
          </a:p>
        </p:txBody>
      </p:sp>
    </p:spTree>
    <p:extLst>
      <p:ext uri="{BB962C8B-B14F-4D97-AF65-F5344CB8AC3E}">
        <p14:creationId xmlns:p14="http://schemas.microsoft.com/office/powerpoint/2010/main" val="16633181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600200"/>
            <a:ext cx="8229600" cy="5141168"/>
          </a:xfrm>
        </p:spPr>
        <p:txBody>
          <a:bodyPr>
            <a:normAutofit fontScale="77500" lnSpcReduction="20000"/>
          </a:bodyPr>
          <a:lstStyle/>
          <a:p>
            <a:pPr algn="just"/>
            <a:r>
              <a:rPr lang="en-IN" dirty="0" smtClean="0"/>
              <a:t>India has successfully used an indigenously developed cryogenic engine. From two tonnes of payload, India hopes to carry much larger payload in GSLV. This full cryogenic engine (GSLV Mark III) should be ready by 2016. </a:t>
            </a:r>
          </a:p>
          <a:p>
            <a:pPr algn="just"/>
            <a:r>
              <a:rPr lang="en-IN" dirty="0" smtClean="0"/>
              <a:t>A satellite using this new engine is proposed to be launched in 2017. </a:t>
            </a:r>
          </a:p>
          <a:p>
            <a:pPr algn="just"/>
            <a:r>
              <a:rPr lang="en-IN" dirty="0" smtClean="0"/>
              <a:t>In a recent seminar in Delhi, </a:t>
            </a:r>
            <a:r>
              <a:rPr lang="en-IN" dirty="0" err="1" smtClean="0"/>
              <a:t>Mr.</a:t>
            </a:r>
            <a:r>
              <a:rPr lang="en-IN" dirty="0" smtClean="0"/>
              <a:t> Frank Rose, US Assistant Secretary of State for Arms Control has stated that US was working with India on a comprehensive strategy on new space capabilities. He also mentioned that India could be invited to work with US on International Space Station (ISS). This will be a great opportunity for India if it takes place. India will also be able to learn docking techniques with India’s RLV, it will be a great experience for India. </a:t>
            </a:r>
            <a:endParaRPr lang="en-IN" dirty="0"/>
          </a:p>
        </p:txBody>
      </p:sp>
      <p:sp>
        <p:nvSpPr>
          <p:cNvPr id="4" name="Slide Number Placeholder 3"/>
          <p:cNvSpPr>
            <a:spLocks noGrp="1"/>
          </p:cNvSpPr>
          <p:nvPr>
            <p:ph type="sldNum" sz="quarter" idx="12"/>
          </p:nvPr>
        </p:nvSpPr>
        <p:spPr/>
        <p:txBody>
          <a:bodyPr/>
          <a:lstStyle/>
          <a:p>
            <a:fld id="{AFAF8F46-C5D3-40BC-A1FE-1B80DB919A09}" type="slidenum">
              <a:rPr lang="en-IN" smtClean="0"/>
              <a:pPr/>
              <a:t>10</a:t>
            </a:fld>
            <a:endParaRPr lang="en-IN"/>
          </a:p>
        </p:txBody>
      </p:sp>
    </p:spTree>
    <p:extLst>
      <p:ext uri="{BB962C8B-B14F-4D97-AF65-F5344CB8AC3E}">
        <p14:creationId xmlns:p14="http://schemas.microsoft.com/office/powerpoint/2010/main" val="16407853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N" dirty="0" smtClean="0"/>
              <a:t>Would India Develop an Aerospace Transportation Industry?</a:t>
            </a:r>
            <a:endParaRPr lang="en-IN" dirty="0"/>
          </a:p>
        </p:txBody>
      </p:sp>
      <p:sp>
        <p:nvSpPr>
          <p:cNvPr id="3" name="Content Placeholder 2"/>
          <p:cNvSpPr>
            <a:spLocks noGrp="1"/>
          </p:cNvSpPr>
          <p:nvPr>
            <p:ph idx="1"/>
          </p:nvPr>
        </p:nvSpPr>
        <p:spPr/>
        <p:txBody>
          <a:bodyPr>
            <a:normAutofit fontScale="92500" lnSpcReduction="20000"/>
          </a:bodyPr>
          <a:lstStyle/>
          <a:p>
            <a:pPr algn="just"/>
            <a:r>
              <a:rPr lang="en-IN" dirty="0" smtClean="0"/>
              <a:t>Yes, India is already well on its way towards it for both sub-orbital flights and space trips.</a:t>
            </a:r>
          </a:p>
          <a:p>
            <a:pPr algn="just"/>
            <a:r>
              <a:rPr lang="en-IN" dirty="0" smtClean="0"/>
              <a:t>India already has a working space port called </a:t>
            </a:r>
            <a:r>
              <a:rPr lang="en-IN" dirty="0" err="1" smtClean="0"/>
              <a:t>Satish</a:t>
            </a:r>
            <a:r>
              <a:rPr lang="en-IN" dirty="0" smtClean="0"/>
              <a:t> </a:t>
            </a:r>
            <a:r>
              <a:rPr lang="en-IN" dirty="0" err="1" smtClean="0"/>
              <a:t>Dhawan</a:t>
            </a:r>
            <a:r>
              <a:rPr lang="en-IN" dirty="0" smtClean="0"/>
              <a:t> Space Port at </a:t>
            </a:r>
            <a:r>
              <a:rPr lang="en-IN" dirty="0" err="1" smtClean="0"/>
              <a:t>Sriharikota</a:t>
            </a:r>
            <a:r>
              <a:rPr lang="en-IN" dirty="0" smtClean="0"/>
              <a:t>.</a:t>
            </a:r>
          </a:p>
          <a:p>
            <a:pPr algn="just"/>
            <a:r>
              <a:rPr lang="en-IN" dirty="0" smtClean="0"/>
              <a:t>While India has a much better and advanced capability for starting Aerospace Transportation, India is yet to make an announcement on the subject. </a:t>
            </a:r>
          </a:p>
          <a:p>
            <a:pPr algn="just"/>
            <a:r>
              <a:rPr lang="en-IN" dirty="0" smtClean="0"/>
              <a:t>India is currently in the process of bringing about a Space Legislation so that private sector can also be involved. </a:t>
            </a:r>
            <a:endParaRPr lang="en-IN" dirty="0"/>
          </a:p>
        </p:txBody>
      </p:sp>
      <p:sp>
        <p:nvSpPr>
          <p:cNvPr id="4" name="Slide Number Placeholder 3"/>
          <p:cNvSpPr>
            <a:spLocks noGrp="1"/>
          </p:cNvSpPr>
          <p:nvPr>
            <p:ph type="sldNum" sz="quarter" idx="12"/>
          </p:nvPr>
        </p:nvSpPr>
        <p:spPr/>
        <p:txBody>
          <a:bodyPr/>
          <a:lstStyle/>
          <a:p>
            <a:fld id="{AFAF8F46-C5D3-40BC-A1FE-1B80DB919A09}" type="slidenum">
              <a:rPr lang="en-IN" smtClean="0"/>
              <a:pPr/>
              <a:t>11</a:t>
            </a:fld>
            <a:endParaRPr lang="en-IN"/>
          </a:p>
        </p:txBody>
      </p:sp>
    </p:spTree>
    <p:extLst>
      <p:ext uri="{BB962C8B-B14F-4D97-AF65-F5344CB8AC3E}">
        <p14:creationId xmlns:p14="http://schemas.microsoft.com/office/powerpoint/2010/main" val="25096657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r>
              <a:rPr lang="en-IN" dirty="0" smtClean="0"/>
              <a:t>According to NASSCOM – India’s IT enabled Industry Association in its Start-Up Report 2014 has stated that India is the fastest growing and third largest eco-system globally driven by young and diverse entrepreneurs.</a:t>
            </a:r>
          </a:p>
          <a:p>
            <a:pPr marL="0" indent="0" algn="just">
              <a:buNone/>
            </a:pPr>
            <a:endParaRPr lang="en-IN" dirty="0"/>
          </a:p>
        </p:txBody>
      </p:sp>
      <p:sp>
        <p:nvSpPr>
          <p:cNvPr id="4" name="Slide Number Placeholder 3"/>
          <p:cNvSpPr>
            <a:spLocks noGrp="1"/>
          </p:cNvSpPr>
          <p:nvPr>
            <p:ph type="sldNum" sz="quarter" idx="12"/>
          </p:nvPr>
        </p:nvSpPr>
        <p:spPr/>
        <p:txBody>
          <a:bodyPr/>
          <a:lstStyle/>
          <a:p>
            <a:fld id="{AFAF8F46-C5D3-40BC-A1FE-1B80DB919A09}" type="slidenum">
              <a:rPr lang="en-IN" smtClean="0"/>
              <a:pPr/>
              <a:t>12</a:t>
            </a:fld>
            <a:endParaRPr lang="en-IN"/>
          </a:p>
        </p:txBody>
      </p:sp>
    </p:spTree>
    <p:extLst>
      <p:ext uri="{BB962C8B-B14F-4D97-AF65-F5344CB8AC3E}">
        <p14:creationId xmlns:p14="http://schemas.microsoft.com/office/powerpoint/2010/main" val="3713656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Private Sector in Space in India </a:t>
            </a:r>
            <a:endParaRPr lang="en-IN" dirty="0"/>
          </a:p>
        </p:txBody>
      </p:sp>
      <p:sp>
        <p:nvSpPr>
          <p:cNvPr id="3" name="Content Placeholder 2"/>
          <p:cNvSpPr>
            <a:spLocks noGrp="1"/>
          </p:cNvSpPr>
          <p:nvPr>
            <p:ph idx="1"/>
          </p:nvPr>
        </p:nvSpPr>
        <p:spPr/>
        <p:txBody>
          <a:bodyPr>
            <a:normAutofit fontScale="85000" lnSpcReduction="20000"/>
          </a:bodyPr>
          <a:lstStyle/>
          <a:p>
            <a:pPr algn="just"/>
            <a:r>
              <a:rPr lang="en-IN" dirty="0" smtClean="0"/>
              <a:t>Indian Start-Ups in Space business are coming up. Aerospace Start-Ups </a:t>
            </a:r>
            <a:r>
              <a:rPr lang="en-IN" dirty="0" err="1" smtClean="0"/>
              <a:t>Axion</a:t>
            </a:r>
            <a:r>
              <a:rPr lang="en-IN" dirty="0" smtClean="0"/>
              <a:t> Research Labs ‘Team India’ has just won a $1 million prize out of a $30 million Google Lunar </a:t>
            </a:r>
            <a:r>
              <a:rPr lang="en-IN" dirty="0" err="1" smtClean="0"/>
              <a:t>Xprize</a:t>
            </a:r>
            <a:r>
              <a:rPr lang="en-IN" dirty="0" smtClean="0"/>
              <a:t> Competition in the Landing Milestone Category. </a:t>
            </a:r>
          </a:p>
          <a:p>
            <a:pPr algn="just"/>
            <a:r>
              <a:rPr lang="en-IN" dirty="0" smtClean="0"/>
              <a:t>After competing with 17 teams around the world the prize has been awarded to ‘Team India’ to land a rover on the moon by December, 2016. </a:t>
            </a:r>
          </a:p>
          <a:p>
            <a:pPr algn="just"/>
            <a:r>
              <a:rPr lang="en-IN" dirty="0" err="1" smtClean="0"/>
              <a:t>Dhruva</a:t>
            </a:r>
            <a:r>
              <a:rPr lang="en-IN" dirty="0" smtClean="0"/>
              <a:t> Space, another start-up are collaborating with Berlin Space Technologies to establish India’s first factory for small satellites. </a:t>
            </a:r>
          </a:p>
          <a:p>
            <a:pPr algn="just"/>
            <a:r>
              <a:rPr lang="en-IN" dirty="0" smtClean="0"/>
              <a:t>Further NASSCOM predicts by 2020, 11500 start-ups will start and will employ 250,000 professionals.</a:t>
            </a:r>
            <a:endParaRPr lang="en-IN" dirty="0"/>
          </a:p>
        </p:txBody>
      </p:sp>
      <p:sp>
        <p:nvSpPr>
          <p:cNvPr id="4" name="Slide Number Placeholder 3"/>
          <p:cNvSpPr>
            <a:spLocks noGrp="1"/>
          </p:cNvSpPr>
          <p:nvPr>
            <p:ph type="sldNum" sz="quarter" idx="12"/>
          </p:nvPr>
        </p:nvSpPr>
        <p:spPr/>
        <p:txBody>
          <a:bodyPr/>
          <a:lstStyle/>
          <a:p>
            <a:fld id="{AFAF8F46-C5D3-40BC-A1FE-1B80DB919A09}" type="slidenum">
              <a:rPr lang="en-IN" smtClean="0"/>
              <a:pPr/>
              <a:t>13</a:t>
            </a:fld>
            <a:endParaRPr lang="en-IN"/>
          </a:p>
        </p:txBody>
      </p:sp>
    </p:spTree>
    <p:extLst>
      <p:ext uri="{BB962C8B-B14F-4D97-AF65-F5344CB8AC3E}">
        <p14:creationId xmlns:p14="http://schemas.microsoft.com/office/powerpoint/2010/main" val="22102376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Conclusion</a:t>
            </a:r>
            <a:endParaRPr lang="en-IN" dirty="0"/>
          </a:p>
        </p:txBody>
      </p:sp>
      <p:sp>
        <p:nvSpPr>
          <p:cNvPr id="3" name="Content Placeholder 2"/>
          <p:cNvSpPr>
            <a:spLocks noGrp="1"/>
          </p:cNvSpPr>
          <p:nvPr>
            <p:ph idx="1"/>
          </p:nvPr>
        </p:nvSpPr>
        <p:spPr/>
        <p:txBody>
          <a:bodyPr/>
          <a:lstStyle/>
          <a:p>
            <a:pPr algn="just"/>
            <a:r>
              <a:rPr lang="en-IN" dirty="0" smtClean="0"/>
              <a:t>In conclusion, India is technologically well on its way in participating in Aerospace transportation in the world it can also claim a major cost advantage is, therefore</a:t>
            </a:r>
            <a:r>
              <a:rPr lang="en-IN" smtClean="0"/>
              <a:t>, favourably </a:t>
            </a:r>
            <a:r>
              <a:rPr lang="en-IN" dirty="0" smtClean="0"/>
              <a:t>positioned for the same.</a:t>
            </a:r>
            <a:endParaRPr lang="en-IN" dirty="0"/>
          </a:p>
        </p:txBody>
      </p:sp>
      <p:sp>
        <p:nvSpPr>
          <p:cNvPr id="4" name="Slide Number Placeholder 3"/>
          <p:cNvSpPr>
            <a:spLocks noGrp="1"/>
          </p:cNvSpPr>
          <p:nvPr>
            <p:ph type="sldNum" sz="quarter" idx="12"/>
          </p:nvPr>
        </p:nvSpPr>
        <p:spPr/>
        <p:txBody>
          <a:bodyPr/>
          <a:lstStyle/>
          <a:p>
            <a:fld id="{AFAF8F46-C5D3-40BC-A1FE-1B80DB919A09}" type="slidenum">
              <a:rPr lang="en-IN" smtClean="0"/>
              <a:pPr/>
              <a:t>14</a:t>
            </a:fld>
            <a:endParaRPr lang="en-IN"/>
          </a:p>
        </p:txBody>
      </p:sp>
    </p:spTree>
    <p:extLst>
      <p:ext uri="{BB962C8B-B14F-4D97-AF65-F5344CB8AC3E}">
        <p14:creationId xmlns:p14="http://schemas.microsoft.com/office/powerpoint/2010/main" val="31760058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22714"/>
          </a:xfrm>
        </p:spPr>
        <p:txBody>
          <a:bodyPr/>
          <a:lstStyle/>
          <a:p>
            <a:pPr algn="ctr"/>
            <a:r>
              <a:rPr lang="en-IN" dirty="0" smtClean="0"/>
              <a:t>Thank you </a:t>
            </a:r>
            <a:endParaRPr lang="en-IN" dirty="0"/>
          </a:p>
        </p:txBody>
      </p:sp>
      <p:sp>
        <p:nvSpPr>
          <p:cNvPr id="3" name="Slide Number Placeholder 2"/>
          <p:cNvSpPr>
            <a:spLocks noGrp="1"/>
          </p:cNvSpPr>
          <p:nvPr>
            <p:ph type="sldNum" sz="quarter" idx="12"/>
          </p:nvPr>
        </p:nvSpPr>
        <p:spPr/>
        <p:txBody>
          <a:bodyPr/>
          <a:lstStyle/>
          <a:p>
            <a:fld id="{AFAF8F46-C5D3-40BC-A1FE-1B80DB919A09}" type="slidenum">
              <a:rPr lang="en-IN" smtClean="0"/>
              <a:pPr/>
              <a:t>15</a:t>
            </a:fld>
            <a:endParaRPr lang="en-IN"/>
          </a:p>
        </p:txBody>
      </p:sp>
    </p:spTree>
    <p:extLst>
      <p:ext uri="{BB962C8B-B14F-4D97-AF65-F5344CB8AC3E}">
        <p14:creationId xmlns:p14="http://schemas.microsoft.com/office/powerpoint/2010/main" val="3176724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N" b="1" dirty="0" smtClean="0"/>
              <a:t>India’s background to space activities</a:t>
            </a:r>
            <a:endParaRPr lang="en-IN" dirty="0"/>
          </a:p>
        </p:txBody>
      </p:sp>
      <p:sp>
        <p:nvSpPr>
          <p:cNvPr id="3" name="Content Placeholder 2"/>
          <p:cNvSpPr>
            <a:spLocks noGrp="1"/>
          </p:cNvSpPr>
          <p:nvPr>
            <p:ph idx="1"/>
          </p:nvPr>
        </p:nvSpPr>
        <p:spPr/>
        <p:txBody>
          <a:bodyPr>
            <a:normAutofit fontScale="70000" lnSpcReduction="20000"/>
          </a:bodyPr>
          <a:lstStyle/>
          <a:p>
            <a:pPr algn="just"/>
            <a:r>
              <a:rPr lang="en-IN" dirty="0" smtClean="0"/>
              <a:t>India has seen tremendous growth in space research and activities since 1960. </a:t>
            </a:r>
          </a:p>
          <a:p>
            <a:pPr algn="just"/>
            <a:r>
              <a:rPr lang="en-IN" dirty="0" smtClean="0"/>
              <a:t>Indian Space Research Organization (ISRO) was established in 1969 for development of space programme as a tool for economic and social development. </a:t>
            </a:r>
          </a:p>
          <a:p>
            <a:pPr algn="just"/>
            <a:r>
              <a:rPr lang="en-IN" dirty="0" smtClean="0"/>
              <a:t>Use of satellite apps as a development tool has made a major dent in the early years. India developed its launch capability and has sent many satellites from its own launch pads and also launched commercially for other countries. </a:t>
            </a:r>
          </a:p>
          <a:p>
            <a:pPr algn="just"/>
            <a:r>
              <a:rPr lang="en-IN" dirty="0" smtClean="0"/>
              <a:t>It 2008-09, India sent an unmanned mission to Moon called </a:t>
            </a:r>
            <a:r>
              <a:rPr lang="en-IN" dirty="0" err="1" smtClean="0"/>
              <a:t>Chandrayan</a:t>
            </a:r>
            <a:r>
              <a:rPr lang="en-IN" dirty="0" smtClean="0"/>
              <a:t> I and in 2014, sent a Mars Orbital Mission (MOM) successfully (on its first attempt).</a:t>
            </a:r>
          </a:p>
          <a:p>
            <a:pPr algn="just"/>
            <a:r>
              <a:rPr lang="en-IN" dirty="0" smtClean="0"/>
              <a:t>The cost of Mars Orbital Mission was $75 million, which was less than making of the film Gravity ($100 million).  Another similar mission to Mars by NASA around the same time cost many times more.</a:t>
            </a:r>
          </a:p>
          <a:p>
            <a:endParaRPr lang="en-IN" dirty="0"/>
          </a:p>
        </p:txBody>
      </p:sp>
      <p:sp>
        <p:nvSpPr>
          <p:cNvPr id="4" name="Slide Number Placeholder 3"/>
          <p:cNvSpPr>
            <a:spLocks noGrp="1"/>
          </p:cNvSpPr>
          <p:nvPr>
            <p:ph type="sldNum" sz="quarter" idx="12"/>
          </p:nvPr>
        </p:nvSpPr>
        <p:spPr/>
        <p:txBody>
          <a:bodyPr/>
          <a:lstStyle/>
          <a:p>
            <a:fld id="{AFAF8F46-C5D3-40BC-A1FE-1B80DB919A09}" type="slidenum">
              <a:rPr lang="en-IN" smtClean="0"/>
              <a:pPr/>
              <a:t>2</a:t>
            </a:fld>
            <a:endParaRPr lang="en-IN"/>
          </a:p>
        </p:txBody>
      </p:sp>
    </p:spTree>
    <p:extLst>
      <p:ext uri="{BB962C8B-B14F-4D97-AF65-F5344CB8AC3E}">
        <p14:creationId xmlns:p14="http://schemas.microsoft.com/office/powerpoint/2010/main" val="846350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N" b="1" dirty="0" smtClean="0"/>
              <a:t>Commercialization of Space Apps in India: Antrix Corporation (1992)</a:t>
            </a:r>
            <a:endParaRPr lang="en-IN" dirty="0"/>
          </a:p>
        </p:txBody>
      </p:sp>
      <p:sp>
        <p:nvSpPr>
          <p:cNvPr id="3" name="Content Placeholder 2"/>
          <p:cNvSpPr>
            <a:spLocks noGrp="1"/>
          </p:cNvSpPr>
          <p:nvPr>
            <p:ph idx="1"/>
          </p:nvPr>
        </p:nvSpPr>
        <p:spPr/>
        <p:txBody>
          <a:bodyPr>
            <a:normAutofit/>
          </a:bodyPr>
          <a:lstStyle/>
          <a:p>
            <a:r>
              <a:rPr lang="en-IN" dirty="0" smtClean="0"/>
              <a:t>In order to leverage the gains made by ISRO, a commercial arm called Antrix Corporation was set up in 1992. </a:t>
            </a:r>
          </a:p>
          <a:p>
            <a:pPr algn="just"/>
            <a:r>
              <a:rPr lang="en-IN" dirty="0" smtClean="0"/>
              <a:t>Antrix Corporation was able to access ISRO staff of 16000 scientists and engineers. </a:t>
            </a:r>
          </a:p>
          <a:p>
            <a:pPr algn="just"/>
            <a:r>
              <a:rPr lang="en-IN" dirty="0" smtClean="0"/>
              <a:t>Antrix Corporation has launched through ISRO many successful satellites for other countries and has business agreements with many governments and corporations. </a:t>
            </a:r>
          </a:p>
          <a:p>
            <a:endParaRPr lang="en-IN" dirty="0"/>
          </a:p>
        </p:txBody>
      </p:sp>
      <p:sp>
        <p:nvSpPr>
          <p:cNvPr id="4" name="Slide Number Placeholder 3"/>
          <p:cNvSpPr>
            <a:spLocks noGrp="1"/>
          </p:cNvSpPr>
          <p:nvPr>
            <p:ph type="sldNum" sz="quarter" idx="12"/>
          </p:nvPr>
        </p:nvSpPr>
        <p:spPr/>
        <p:txBody>
          <a:bodyPr/>
          <a:lstStyle/>
          <a:p>
            <a:fld id="{AFAF8F46-C5D3-40BC-A1FE-1B80DB919A09}" type="slidenum">
              <a:rPr lang="en-IN" smtClean="0"/>
              <a:pPr/>
              <a:t>3</a:t>
            </a:fld>
            <a:endParaRPr lang="en-IN"/>
          </a:p>
        </p:txBody>
      </p:sp>
    </p:spTree>
    <p:extLst>
      <p:ext uri="{BB962C8B-B14F-4D97-AF65-F5344CB8AC3E}">
        <p14:creationId xmlns:p14="http://schemas.microsoft.com/office/powerpoint/2010/main" val="1282937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N" b="1" dirty="0" smtClean="0"/>
              <a:t>Indian Commercial Space Industry: Need for Private Sector Initiative  </a:t>
            </a:r>
            <a:endParaRPr lang="en-IN" b="1" dirty="0"/>
          </a:p>
        </p:txBody>
      </p:sp>
      <p:sp>
        <p:nvSpPr>
          <p:cNvPr id="3" name="Content Placeholder 2"/>
          <p:cNvSpPr>
            <a:spLocks noGrp="1"/>
          </p:cNvSpPr>
          <p:nvPr>
            <p:ph idx="1"/>
          </p:nvPr>
        </p:nvSpPr>
        <p:spPr/>
        <p:txBody>
          <a:bodyPr>
            <a:normAutofit/>
          </a:bodyPr>
          <a:lstStyle/>
          <a:p>
            <a:pPr algn="just"/>
            <a:r>
              <a:rPr lang="en-IN" dirty="0" smtClean="0"/>
              <a:t>India’s commercial space industry is worth just over $1 billion when global space industry is worth $314 billion in 2013. India needs to encourage private sector in space industry. </a:t>
            </a:r>
          </a:p>
          <a:p>
            <a:pPr algn="just"/>
            <a:r>
              <a:rPr lang="en-IN" dirty="0" smtClean="0"/>
              <a:t>Antrix Corporation has a large vendor base but there is no major independent private sector space industry. </a:t>
            </a:r>
          </a:p>
        </p:txBody>
      </p:sp>
      <p:sp>
        <p:nvSpPr>
          <p:cNvPr id="4" name="Slide Number Placeholder 3"/>
          <p:cNvSpPr>
            <a:spLocks noGrp="1"/>
          </p:cNvSpPr>
          <p:nvPr>
            <p:ph type="sldNum" sz="quarter" idx="12"/>
          </p:nvPr>
        </p:nvSpPr>
        <p:spPr/>
        <p:txBody>
          <a:bodyPr/>
          <a:lstStyle/>
          <a:p>
            <a:fld id="{AFAF8F46-C5D3-40BC-A1FE-1B80DB919A09}" type="slidenum">
              <a:rPr lang="en-IN" smtClean="0"/>
              <a:pPr/>
              <a:t>4</a:t>
            </a:fld>
            <a:endParaRPr lang="en-IN"/>
          </a:p>
        </p:txBody>
      </p:sp>
    </p:spTree>
    <p:extLst>
      <p:ext uri="{BB962C8B-B14F-4D97-AF65-F5344CB8AC3E}">
        <p14:creationId xmlns:p14="http://schemas.microsoft.com/office/powerpoint/2010/main" val="2574051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N" dirty="0" smtClean="0"/>
              <a:t>India’s Human Space Flight Programme</a:t>
            </a:r>
            <a:endParaRPr lang="en-IN" dirty="0"/>
          </a:p>
        </p:txBody>
      </p:sp>
      <p:sp>
        <p:nvSpPr>
          <p:cNvPr id="3" name="Content Placeholder 2"/>
          <p:cNvSpPr>
            <a:spLocks noGrp="1"/>
          </p:cNvSpPr>
          <p:nvPr>
            <p:ph idx="1"/>
          </p:nvPr>
        </p:nvSpPr>
        <p:spPr/>
        <p:txBody>
          <a:bodyPr>
            <a:normAutofit fontScale="92500" lnSpcReduction="20000"/>
          </a:bodyPr>
          <a:lstStyle/>
          <a:p>
            <a:pPr algn="just"/>
            <a:r>
              <a:rPr lang="en-IN" dirty="0" smtClean="0"/>
              <a:t>India has the technical expertise for developing a Commercial Space Transport Industry.</a:t>
            </a:r>
          </a:p>
          <a:p>
            <a:pPr algn="just"/>
            <a:r>
              <a:rPr lang="en-IN" dirty="0" smtClean="0"/>
              <a:t>While Human Space Flights have been carried out by USA, Russia and China, India also has a Human Space Flight Programme.  </a:t>
            </a:r>
          </a:p>
          <a:p>
            <a:pPr algn="just"/>
            <a:r>
              <a:rPr lang="en-IN" dirty="0" smtClean="0"/>
              <a:t>Although ISRO has no launch vehicle capable of carrying humans as yet, it is developing an orbital vehicle with two member crew for Low Earth Orbit (LEO) to be ready little after 2017.</a:t>
            </a:r>
          </a:p>
          <a:p>
            <a:pPr algn="just"/>
            <a:r>
              <a:rPr lang="en-IN" dirty="0" smtClean="0"/>
              <a:t>ISRO has also proposed a training centre for Astronauts on 140 acres site outside Bangalore. </a:t>
            </a:r>
            <a:endParaRPr lang="en-IN" dirty="0"/>
          </a:p>
        </p:txBody>
      </p:sp>
      <p:sp>
        <p:nvSpPr>
          <p:cNvPr id="4" name="Slide Number Placeholder 3"/>
          <p:cNvSpPr>
            <a:spLocks noGrp="1"/>
          </p:cNvSpPr>
          <p:nvPr>
            <p:ph type="sldNum" sz="quarter" idx="12"/>
          </p:nvPr>
        </p:nvSpPr>
        <p:spPr/>
        <p:txBody>
          <a:bodyPr/>
          <a:lstStyle/>
          <a:p>
            <a:fld id="{AFAF8F46-C5D3-40BC-A1FE-1B80DB919A09}" type="slidenum">
              <a:rPr lang="en-IN" smtClean="0"/>
              <a:pPr/>
              <a:t>5</a:t>
            </a:fld>
            <a:endParaRPr lang="en-IN"/>
          </a:p>
        </p:txBody>
      </p:sp>
    </p:spTree>
    <p:extLst>
      <p:ext uri="{BB962C8B-B14F-4D97-AF65-F5344CB8AC3E}">
        <p14:creationId xmlns:p14="http://schemas.microsoft.com/office/powerpoint/2010/main" val="1165852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India’s Launch Capability </a:t>
            </a:r>
            <a:endParaRPr lang="en-IN" dirty="0"/>
          </a:p>
        </p:txBody>
      </p:sp>
      <p:sp>
        <p:nvSpPr>
          <p:cNvPr id="3" name="Content Placeholder 2"/>
          <p:cNvSpPr>
            <a:spLocks noGrp="1"/>
          </p:cNvSpPr>
          <p:nvPr>
            <p:ph idx="1"/>
          </p:nvPr>
        </p:nvSpPr>
        <p:spPr>
          <a:xfrm>
            <a:off x="457200" y="1600200"/>
            <a:ext cx="8229600" cy="4997152"/>
          </a:xfrm>
        </p:spPr>
        <p:txBody>
          <a:bodyPr>
            <a:normAutofit fontScale="77500" lnSpcReduction="20000"/>
          </a:bodyPr>
          <a:lstStyle/>
          <a:p>
            <a:pPr algn="just"/>
            <a:r>
              <a:rPr lang="en-IN" dirty="0" smtClean="0"/>
              <a:t>India is one of the eleven countries having indigenously built and reliable </a:t>
            </a:r>
            <a:r>
              <a:rPr lang="en-IN" dirty="0"/>
              <a:t>l</a:t>
            </a:r>
            <a:r>
              <a:rPr lang="en-IN" dirty="0" smtClean="0"/>
              <a:t>aunch capability for satellites.</a:t>
            </a:r>
          </a:p>
          <a:p>
            <a:pPr algn="just"/>
            <a:r>
              <a:rPr lang="en-IN" dirty="0" smtClean="0"/>
              <a:t>India has two launch vehicle: Polar Satellite Launch Vehicle (PSLV) and Geo-Synchronous Launch Vehicle (GSLV)</a:t>
            </a:r>
          </a:p>
          <a:p>
            <a:pPr algn="just"/>
            <a:r>
              <a:rPr lang="en-IN" dirty="0" smtClean="0"/>
              <a:t>PSLV is India’s workhorse and has no weight limitations. India’s </a:t>
            </a:r>
            <a:r>
              <a:rPr lang="en-IN" dirty="0" err="1" smtClean="0"/>
              <a:t>Chandrayan</a:t>
            </a:r>
            <a:r>
              <a:rPr lang="en-IN" dirty="0" smtClean="0"/>
              <a:t> (Moon) and </a:t>
            </a:r>
            <a:r>
              <a:rPr lang="en-IN" dirty="0" err="1" smtClean="0"/>
              <a:t>Mangalyan</a:t>
            </a:r>
            <a:r>
              <a:rPr lang="en-IN" dirty="0" smtClean="0"/>
              <a:t> (Mars) has been sent from this launch pad at 1/3</a:t>
            </a:r>
            <a:r>
              <a:rPr lang="en-IN" baseline="30000" dirty="0" smtClean="0"/>
              <a:t>rd</a:t>
            </a:r>
            <a:r>
              <a:rPr lang="en-IN" dirty="0" smtClean="0"/>
              <a:t> the international cost. </a:t>
            </a:r>
          </a:p>
          <a:p>
            <a:pPr algn="just"/>
            <a:r>
              <a:rPr lang="en-IN" dirty="0" smtClean="0"/>
              <a:t>GSLV launch vehicle for Geo-Synchronous orbits has however weight limitations of about two tonnes. However, with India’s indigenously developed and successful cryogenic engines this will soon be overcome.</a:t>
            </a:r>
            <a:endParaRPr lang="en-IN" dirty="0"/>
          </a:p>
        </p:txBody>
      </p:sp>
      <p:sp>
        <p:nvSpPr>
          <p:cNvPr id="4" name="Slide Number Placeholder 3"/>
          <p:cNvSpPr>
            <a:spLocks noGrp="1"/>
          </p:cNvSpPr>
          <p:nvPr>
            <p:ph type="sldNum" sz="quarter" idx="12"/>
          </p:nvPr>
        </p:nvSpPr>
        <p:spPr/>
        <p:txBody>
          <a:bodyPr/>
          <a:lstStyle/>
          <a:p>
            <a:fld id="{AFAF8F46-C5D3-40BC-A1FE-1B80DB919A09}" type="slidenum">
              <a:rPr lang="en-IN" smtClean="0"/>
              <a:pPr/>
              <a:t>6</a:t>
            </a:fld>
            <a:endParaRPr lang="en-IN"/>
          </a:p>
        </p:txBody>
      </p:sp>
    </p:spTree>
    <p:extLst>
      <p:ext uri="{BB962C8B-B14F-4D97-AF65-F5344CB8AC3E}">
        <p14:creationId xmlns:p14="http://schemas.microsoft.com/office/powerpoint/2010/main" val="3293831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N" dirty="0" smtClean="0"/>
              <a:t>Re-Usable Launch Vehicle (RLV) by India</a:t>
            </a:r>
            <a:endParaRPr lang="en-IN" dirty="0"/>
          </a:p>
        </p:txBody>
      </p:sp>
      <p:sp>
        <p:nvSpPr>
          <p:cNvPr id="3" name="Content Placeholder 2"/>
          <p:cNvSpPr>
            <a:spLocks noGrp="1"/>
          </p:cNvSpPr>
          <p:nvPr>
            <p:ph idx="1"/>
          </p:nvPr>
        </p:nvSpPr>
        <p:spPr>
          <a:xfrm>
            <a:off x="457200" y="1600200"/>
            <a:ext cx="8229600" cy="4997152"/>
          </a:xfrm>
        </p:spPr>
        <p:txBody>
          <a:bodyPr>
            <a:normAutofit lnSpcReduction="10000"/>
          </a:bodyPr>
          <a:lstStyle/>
          <a:p>
            <a:pPr algn="just"/>
            <a:r>
              <a:rPr lang="en-IN" dirty="0" smtClean="0"/>
              <a:t>ISRO proposes to design a Re-Usable Launch Vehicle (RLV) as a technology demonstration. </a:t>
            </a:r>
          </a:p>
          <a:p>
            <a:pPr algn="just"/>
            <a:r>
              <a:rPr lang="en-IN" dirty="0" smtClean="0"/>
              <a:t>This will be first step towards developing a full fledged vehicle that will go into for manned space missions. </a:t>
            </a:r>
          </a:p>
          <a:p>
            <a:pPr algn="just"/>
            <a:r>
              <a:rPr lang="en-IN" dirty="0" smtClean="0"/>
              <a:t>RLV will also reduce cost of satellite launches by ten times. A more developed version could be used for manned mission. </a:t>
            </a:r>
          </a:p>
          <a:p>
            <a:pPr algn="just"/>
            <a:r>
              <a:rPr lang="en-IN" dirty="0" smtClean="0"/>
              <a:t>Therefore, India will be capable of entering Space Tourism Market on its own.  </a:t>
            </a:r>
            <a:endParaRPr lang="en-IN" dirty="0"/>
          </a:p>
        </p:txBody>
      </p:sp>
      <p:sp>
        <p:nvSpPr>
          <p:cNvPr id="4" name="Slide Number Placeholder 3"/>
          <p:cNvSpPr>
            <a:spLocks noGrp="1"/>
          </p:cNvSpPr>
          <p:nvPr>
            <p:ph type="sldNum" sz="quarter" idx="12"/>
          </p:nvPr>
        </p:nvSpPr>
        <p:spPr/>
        <p:txBody>
          <a:bodyPr/>
          <a:lstStyle/>
          <a:p>
            <a:fld id="{AFAF8F46-C5D3-40BC-A1FE-1B80DB919A09}" type="slidenum">
              <a:rPr lang="en-IN" smtClean="0"/>
              <a:pPr/>
              <a:t>7</a:t>
            </a:fld>
            <a:endParaRPr lang="en-IN"/>
          </a:p>
        </p:txBody>
      </p:sp>
    </p:spTree>
    <p:extLst>
      <p:ext uri="{BB962C8B-B14F-4D97-AF65-F5344CB8AC3E}">
        <p14:creationId xmlns:p14="http://schemas.microsoft.com/office/powerpoint/2010/main" val="972846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a:bodyPr>
          <a:lstStyle/>
          <a:p>
            <a:pPr algn="just"/>
            <a:r>
              <a:rPr lang="en-IN" dirty="0" smtClean="0"/>
              <a:t>A series of experiments on RLV including Hypersonic Flight Experiment (HEX), Landing Flight Experiments (LEX), Return Flight Experiments (REX) and Scram Jet Propulsion Experiment (SPEX) are likely to be carried out.</a:t>
            </a:r>
          </a:p>
        </p:txBody>
      </p:sp>
      <p:sp>
        <p:nvSpPr>
          <p:cNvPr id="4" name="Slide Number Placeholder 3"/>
          <p:cNvSpPr>
            <a:spLocks noGrp="1"/>
          </p:cNvSpPr>
          <p:nvPr>
            <p:ph type="sldNum" sz="quarter" idx="12"/>
          </p:nvPr>
        </p:nvSpPr>
        <p:spPr/>
        <p:txBody>
          <a:bodyPr/>
          <a:lstStyle/>
          <a:p>
            <a:fld id="{AFAF8F46-C5D3-40BC-A1FE-1B80DB919A09}" type="slidenum">
              <a:rPr lang="en-IN" smtClean="0"/>
              <a:pPr/>
              <a:t>8</a:t>
            </a:fld>
            <a:endParaRPr lang="en-IN"/>
          </a:p>
        </p:txBody>
      </p:sp>
    </p:spTree>
    <p:extLst>
      <p:ext uri="{BB962C8B-B14F-4D97-AF65-F5344CB8AC3E}">
        <p14:creationId xmlns:p14="http://schemas.microsoft.com/office/powerpoint/2010/main" val="2153062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r>
              <a:rPr lang="en-IN" dirty="0" smtClean="0"/>
              <a:t>These multiple demonstrations of RLV would confirm the feasibility and preparations of India Manned Space Mission. </a:t>
            </a:r>
          </a:p>
          <a:p>
            <a:pPr algn="just"/>
            <a:r>
              <a:rPr lang="en-IN" dirty="0" smtClean="0"/>
              <a:t>Cost of RLV will come down furthermore. Putting one KG object in space costs about $5000. This will come down substantially. </a:t>
            </a:r>
          </a:p>
          <a:p>
            <a:pPr algn="just"/>
            <a:r>
              <a:rPr lang="en-IN" dirty="0" smtClean="0"/>
              <a:t>RLV will also help India enter Space Tourism market in a cost effective manner. </a:t>
            </a:r>
          </a:p>
          <a:p>
            <a:pPr marL="0" indent="0" algn="just">
              <a:buNone/>
            </a:pPr>
            <a:endParaRPr lang="en-IN" dirty="0" smtClean="0"/>
          </a:p>
        </p:txBody>
      </p:sp>
      <p:sp>
        <p:nvSpPr>
          <p:cNvPr id="4" name="Slide Number Placeholder 3"/>
          <p:cNvSpPr>
            <a:spLocks noGrp="1"/>
          </p:cNvSpPr>
          <p:nvPr>
            <p:ph type="sldNum" sz="quarter" idx="12"/>
          </p:nvPr>
        </p:nvSpPr>
        <p:spPr/>
        <p:txBody>
          <a:bodyPr/>
          <a:lstStyle/>
          <a:p>
            <a:fld id="{AFAF8F46-C5D3-40BC-A1FE-1B80DB919A09}" type="slidenum">
              <a:rPr lang="en-IN" smtClean="0"/>
              <a:pPr/>
              <a:t>9</a:t>
            </a:fld>
            <a:endParaRPr lang="en-IN"/>
          </a:p>
        </p:txBody>
      </p:sp>
    </p:spTree>
    <p:extLst>
      <p:ext uri="{BB962C8B-B14F-4D97-AF65-F5344CB8AC3E}">
        <p14:creationId xmlns:p14="http://schemas.microsoft.com/office/powerpoint/2010/main" val="41730074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66</TotalTime>
  <Words>1117</Words>
  <Application>Microsoft Office PowerPoint</Application>
  <PresentationFormat>On-screen Show (4:3)</PresentationFormat>
  <Paragraphs>68</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Module</vt:lpstr>
      <vt:lpstr> ICAO/UNOOSA AeroSpace Symposium,   18th to 20th March, 2015,  Montreal, Canada</vt:lpstr>
      <vt:lpstr>India’s background to space activities</vt:lpstr>
      <vt:lpstr>Commercialization of Space Apps in India: Antrix Corporation (1992)</vt:lpstr>
      <vt:lpstr>Indian Commercial Space Industry: Need for Private Sector Initiative  </vt:lpstr>
      <vt:lpstr>India’s Human Space Flight Programme</vt:lpstr>
      <vt:lpstr>India’s Launch Capability </vt:lpstr>
      <vt:lpstr>Re-Usable Launch Vehicle (RLV) by India</vt:lpstr>
      <vt:lpstr>PowerPoint Presentation</vt:lpstr>
      <vt:lpstr>PowerPoint Presentation</vt:lpstr>
      <vt:lpstr>PowerPoint Presentation</vt:lpstr>
      <vt:lpstr>Would India Develop an Aerospace Transportation Industry?</vt:lpstr>
      <vt:lpstr>PowerPoint Presentation</vt:lpstr>
      <vt:lpstr>Private Sector in Space in India </vt:lpstr>
      <vt:lpstr>Conclusion</vt:lpstr>
      <vt:lpstr>Thank you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ICAO/UNOOSA AeroSpace Symposium,   18th to 20th March, 2015,  Montreal, Canada</dc:title>
  <dc:creator>sanat kaul</dc:creator>
  <cp:lastModifiedBy>sanat kaul</cp:lastModifiedBy>
  <cp:revision>18</cp:revision>
  <cp:lastPrinted>2015-05-01T04:57:37Z</cp:lastPrinted>
  <dcterms:created xsi:type="dcterms:W3CDTF">2015-03-07T04:14:14Z</dcterms:created>
  <dcterms:modified xsi:type="dcterms:W3CDTF">2015-05-01T04:58:39Z</dcterms:modified>
</cp:coreProperties>
</file>