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7" r:id="rId8"/>
    <p:sldId id="275" r:id="rId9"/>
    <p:sldId id="276" r:id="rId10"/>
    <p:sldId id="278" r:id="rId11"/>
    <p:sldId id="280" r:id="rId12"/>
    <p:sldId id="268" r:id="rId13"/>
    <p:sldId id="270" r:id="rId14"/>
    <p:sldId id="273" r:id="rId15"/>
    <p:sldId id="271" r:id="rId16"/>
    <p:sldId id="269" r:id="rId17"/>
    <p:sldId id="281" r:id="rId18"/>
    <p:sldId id="282" r:id="rId19"/>
    <p:sldId id="283" r:id="rId20"/>
    <p:sldId id="284" r:id="rId21"/>
    <p:sldId id="285" r:id="rId22"/>
    <p:sldId id="272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2" autoAdjust="0"/>
  </p:normalViewPr>
  <p:slideViewPr>
    <p:cSldViewPr>
      <p:cViewPr varScale="1">
        <p:scale>
          <a:sx n="77" d="100"/>
          <a:sy n="77" d="100"/>
        </p:scale>
        <p:origin x="-113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F51A50-A5DE-477F-9CB0-B55FA7059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D99C-2A55-4BB3-A35F-69BFD569D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57036-6D30-4D4B-9AEE-9CFF3B309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en-IN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DA563-C189-4B4D-A590-D888FD8E1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4601A-72C2-4100-B405-22E8DBAB3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5C7A-CB90-4822-89B7-24AA64464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64E2A-1DD4-4DF5-B9C7-24CD1C49F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1F3CA-E836-41DE-B4AC-05219FC78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F1AC8-A680-4AE7-9281-099D45425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DF58-CC72-42D9-BFC0-0DEA07759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34BE8-2948-4C0B-85D7-63CB3EA2A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68D1-0256-49F8-A41D-D6FB2705C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489BE14-0A77-4736-9831-61E3115D0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200"/>
            <a:ext cx="7772400" cy="14319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International Air Law Conventions and Their Applicability to India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Dr. Ranjana Kaul</a:t>
            </a:r>
          </a:p>
          <a:p>
            <a:pPr eaLnBrk="1" hangingPunct="1">
              <a:defRPr/>
            </a:pPr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Gautam</a:t>
            </a:r>
            <a:r>
              <a:rPr lang="en-GB" dirty="0" smtClean="0"/>
              <a:t> </a:t>
            </a:r>
            <a:r>
              <a:rPr lang="en-GB" dirty="0" err="1" smtClean="0"/>
              <a:t>Achaya</a:t>
            </a:r>
            <a:endParaRPr lang="en-GB" dirty="0" smtClean="0"/>
          </a:p>
          <a:p>
            <a:pPr eaLnBrk="1" hangingPunct="1">
              <a:defRPr/>
            </a:pPr>
            <a:r>
              <a:rPr lang="en-GB" dirty="0" err="1" smtClean="0"/>
              <a:t>Prof.</a:t>
            </a:r>
            <a:r>
              <a:rPr lang="en-GB" dirty="0" smtClean="0"/>
              <a:t> Ram Jakhu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000" dirty="0" smtClean="0"/>
              <a:t>International Air Law Instruments</a:t>
            </a:r>
            <a:endParaRPr lang="en-US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</p:nvPr>
        </p:nvGraphicFramePr>
        <p:xfrm>
          <a:off x="381000" y="1283207"/>
          <a:ext cx="8382000" cy="53210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2184400"/>
                <a:gridCol w="1397000"/>
                <a:gridCol w="1397000"/>
                <a:gridCol w="1397000"/>
                <a:gridCol w="1397000"/>
              </a:tblGrid>
              <a:tr h="77937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Instrument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Signed 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Date of Entry into Force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Ratified by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Ratified by India on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149280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r>
                        <a:rPr lang="en-US" sz="1400" dirty="0" smtClean="0"/>
                        <a:t>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Montreal Supplementary Protocol, 1988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Acts of Violence at Airports</a:t>
                      </a:r>
                    </a:p>
                    <a:p>
                      <a:r>
                        <a:rPr lang="en-US" sz="1200" i="1" dirty="0" smtClean="0"/>
                        <a:t>[Beijing 2010</a:t>
                      </a:r>
                      <a:r>
                        <a:rPr lang="en-US" sz="1200" i="1" baseline="0" dirty="0" smtClean="0"/>
                        <a:t> to prevail]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]24-Feb-88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06-Aug-89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163 States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21-Apr-95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49280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14.</a:t>
                      </a:r>
                      <a:endParaRPr lang="en-US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Montreal Convention, 1991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Marking of Plastic Explosives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01-Mar-91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21-Jun-98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137 States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15-Jan-00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149280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15.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Montreal Convention, 1999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Rules for International Carriage by Air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28-May-99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04-Nov-03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86 States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2008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pPr algn="ctr"/>
            <a:r>
              <a:rPr lang="en-US" sz="4000" dirty="0" smtClean="0"/>
              <a:t>International Air Law Instruments</a:t>
            </a:r>
            <a:endParaRPr lang="en-US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</p:nvPr>
        </p:nvGraphicFramePr>
        <p:xfrm>
          <a:off x="228600" y="1523999"/>
          <a:ext cx="8686800" cy="51026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333"/>
                <a:gridCol w="2252133"/>
                <a:gridCol w="1286934"/>
                <a:gridCol w="1447800"/>
                <a:gridCol w="1447800"/>
                <a:gridCol w="1447800"/>
              </a:tblGrid>
              <a:tr h="4931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Instrument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Signed on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Date of entry</a:t>
                      </a:r>
                      <a:r>
                        <a:rPr lang="en-US" sz="1400" baseline="0" dirty="0" smtClean="0"/>
                        <a:t> into force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Ratified by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Ratified by India on</a:t>
                      </a:r>
                      <a:endParaRPr 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08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16.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Cape Town Convention, 2001 and the Protocol to the Cape Town Convention, 2001 on Matters Specific to Aircraft Equipment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International Interests in Mobile Equipment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16-Nov-01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01-Mar-06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20 States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01-Jul-08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1673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17.</a:t>
                      </a:r>
                      <a:endParaRPr lang="en-US" sz="1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Beijing Convention 2010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and the Protocol to the Hague Convention 1970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Suppression of Unlawful Acts Relating to International Civil Aviation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&amp; to promote aviation security      </a:t>
                      </a:r>
                      <a:endParaRPr lang="en-US" sz="1400" b="0" i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10- September- 2010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Not in force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i="1" dirty="0" smtClean="0"/>
                        <a:t>[ Improves Hague Convention 1970 &amp; Montreal Supplementary</a:t>
                      </a:r>
                      <a:r>
                        <a:rPr lang="en-US" sz="1200" i="1" baseline="0" dirty="0" smtClean="0"/>
                        <a:t> Protocol, 1988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20 signatures</a:t>
                      </a:r>
                      <a:endParaRPr lang="en-US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48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smtClean="0"/>
              <a:t>Other International Air Law Instruments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Montreal Intercarrier Agreement, 1966</a:t>
            </a:r>
          </a:p>
          <a:p>
            <a:pPr eaLnBrk="1" hangingPunct="1">
              <a:defRPr/>
            </a:pPr>
            <a:r>
              <a:rPr lang="en-US" smtClean="0"/>
              <a:t>IATA Intercarrier Agreement on Passenger Liability, 1995</a:t>
            </a:r>
          </a:p>
          <a:p>
            <a:pPr eaLnBrk="1" hangingPunct="1">
              <a:defRPr/>
            </a:pPr>
            <a:r>
              <a:rPr lang="en-US" smtClean="0"/>
              <a:t>Japan Airlines’ Conditions of Carriage, 1992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buFontTx/>
              <a:buNone/>
              <a:defRPr/>
            </a:pP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Implementing Treaties in India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Constitution of India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u="sng" dirty="0" smtClean="0"/>
              <a:t>Seventh  Schedule: List I  Entry 14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Art 53 (1): </a:t>
            </a:r>
            <a:r>
              <a:rPr lang="en-US" sz="2400" dirty="0" smtClean="0"/>
              <a:t>President can exercise executive power of the Union through delegation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Art. 73 :</a:t>
            </a:r>
            <a:r>
              <a:rPr lang="en-US" sz="2400" dirty="0" smtClean="0"/>
              <a:t>Executive power may be exercised, inter alia, in respect of treaties/agreements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Art: 246: </a:t>
            </a:r>
            <a:r>
              <a:rPr lang="en-US" sz="2400" dirty="0" smtClean="0"/>
              <a:t>Parliament has exclusive power to make law in respect of List 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Art.253: </a:t>
            </a:r>
            <a:r>
              <a:rPr lang="en-US" sz="2400" dirty="0" smtClean="0"/>
              <a:t>Parliament has power to make law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Process of implementing a treaty is completed by an act of Parliament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Exceptions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Art.51 lays down four exceptions where specific national law is  mandatory to give effect to international treaty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sz="2000" dirty="0" smtClean="0"/>
              <a:t>If an international treaty requires: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Making payment to a foreign power out of the Consolidated Fund of India; or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Affects the </a:t>
            </a:r>
            <a:r>
              <a:rPr lang="en-US" sz="2000" dirty="0" err="1" smtClean="0"/>
              <a:t>justiciable</a:t>
            </a:r>
            <a:r>
              <a:rPr lang="en-US" sz="2000" dirty="0" smtClean="0"/>
              <a:t> rights of a citizen; or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Requires the taking of private property ; taking of life or liberty, </a:t>
            </a:r>
            <a:r>
              <a:rPr lang="en-US" sz="2000" dirty="0" err="1" smtClean="0"/>
              <a:t>e.g</a:t>
            </a:r>
            <a:r>
              <a:rPr lang="en-US" sz="2000" dirty="0" smtClean="0"/>
              <a:t> extradition [Art.21], or imposition of a tax which under the Constitution can be done only by authority of law [Art.265]; or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Modifies the laws of the State.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Practicalities</a:t>
            </a:r>
            <a:br>
              <a:rPr lang="en-US" dirty="0" smtClean="0"/>
            </a:br>
            <a:r>
              <a:rPr lang="en-US" sz="3200" dirty="0" smtClean="0"/>
              <a:t>Law making process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ICAO:  India is an ICAO Council Member : Representative of India.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Close coordination between ROI &amp; Ministry of Civil Aviation (MCA) during discussions and deliberations leading to drafting treaty  at ICAO;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May require a new law to be enacted or amendment to existing law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Consultation process with stakeholders and members of public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Draft Bill vetted by Ministry of Law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Cabinet approval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Bill tabled in the Parliament [ In </a:t>
            </a:r>
            <a:r>
              <a:rPr lang="en-US" sz="2000" dirty="0" err="1" smtClean="0"/>
              <a:t>Lok</a:t>
            </a:r>
            <a:r>
              <a:rPr lang="en-US" sz="2000" dirty="0" smtClean="0"/>
              <a:t> </a:t>
            </a:r>
            <a:r>
              <a:rPr lang="en-US" sz="2000" dirty="0" err="1" smtClean="0"/>
              <a:t>Sabha</a:t>
            </a:r>
            <a:r>
              <a:rPr lang="en-US" sz="2000" dirty="0" smtClean="0"/>
              <a:t> or </a:t>
            </a:r>
            <a:r>
              <a:rPr lang="en-US" sz="2000" dirty="0" err="1" smtClean="0"/>
              <a:t>Rajya</a:t>
            </a:r>
            <a:r>
              <a:rPr lang="en-US" sz="2000" dirty="0" smtClean="0"/>
              <a:t> </a:t>
            </a:r>
            <a:r>
              <a:rPr lang="en-US" sz="2000" dirty="0" err="1" smtClean="0"/>
              <a:t>Sabha</a:t>
            </a:r>
            <a:r>
              <a:rPr lang="en-US" sz="2000" dirty="0" smtClean="0"/>
              <a:t>]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Parliament Consultative Committee on Civil Aviation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Bill tabled again in Parliament for debate in both Houses… passed in both Houses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Presidential Assent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Notification in the Gazette Extraordinary of India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/>
              <a:t>Law comes in force </a:t>
            </a:r>
            <a:r>
              <a:rPr lang="en-US" sz="2000" dirty="0" err="1" smtClean="0"/>
              <a:t>w.e.f</a:t>
            </a:r>
            <a:r>
              <a:rPr lang="en-US" sz="2000" dirty="0" smtClean="0"/>
              <a:t>. date indicated in the notification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033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Aviation Legislation in India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000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FFC000"/>
                </a:solidFill>
              </a:rPr>
              <a:t>Chicago Convention 1944: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Aircraft Act, 1934 / as Aircraft (Amendment ) Act, 2007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Aircraft Rules, 1937/ last amended 2004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FFC000"/>
                </a:solidFill>
              </a:rPr>
              <a:t>Warsaw 1929; Hague 1955 &amp; Montreal 1999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Carriage by Air Act, 1972: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Sch. (Warsaw);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Sch.(Hague ‘55);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Sch.( Montreal ‘99)   [carrier liability ]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FFC000"/>
                </a:solidFill>
              </a:rPr>
              <a:t>Hague Convention, 1970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Anti-Hijacking Act, 1982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FFC000"/>
                </a:solidFill>
              </a:rPr>
              <a:t>Tokyo Convention 1963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Tokyo Convention Act, 1975 (offences on board an aircraft)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FFC000"/>
                </a:solidFill>
              </a:rPr>
              <a:t>Montreal Convention 1971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Suppression of Unlawful Acts Against Safety of Civil Aviation Act, 1982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sz="2000" i="1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00B050"/>
                </a:solidFill>
              </a:rPr>
              <a:t>Airports Authority of India Act, 1994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00B050"/>
                </a:solidFill>
              </a:rPr>
              <a:t>Airports Economic Regulatory Authority Act,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pPr algn="ctr"/>
            <a:r>
              <a:rPr lang="en-US" dirty="0" smtClean="0"/>
              <a:t>Warsaw Convention 1929/</a:t>
            </a:r>
            <a:br>
              <a:rPr lang="en-US" dirty="0" smtClean="0"/>
            </a:br>
            <a:r>
              <a:rPr lang="en-US" dirty="0" smtClean="0"/>
              <a:t>Montreal Convention 1999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Carrier Liability/Compensation/Indian Courts</a:t>
            </a:r>
          </a:p>
          <a:p>
            <a:r>
              <a:rPr lang="en-US" dirty="0" smtClean="0"/>
              <a:t>KQ 508 Kenya Airways crashed at </a:t>
            </a:r>
            <a:r>
              <a:rPr lang="en-US" dirty="0" err="1" smtClean="0"/>
              <a:t>Daoula</a:t>
            </a:r>
            <a:r>
              <a:rPr lang="en-US" dirty="0" smtClean="0"/>
              <a:t>, the Cameroons soon after takeoff in 2006.</a:t>
            </a:r>
          </a:p>
          <a:p>
            <a:pPr algn="ctr">
              <a:buNone/>
            </a:pPr>
            <a:r>
              <a:rPr lang="en-US" dirty="0" smtClean="0"/>
              <a:t>[ 15 Indian nationals killed]</a:t>
            </a:r>
          </a:p>
          <a:p>
            <a:pPr algn="ctr">
              <a:buNone/>
            </a:pPr>
            <a:r>
              <a:rPr lang="en-US" dirty="0" err="1" smtClean="0"/>
              <a:t>Vrs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Air India Express crashed at Mangalore, India in the process of landing</a:t>
            </a:r>
          </a:p>
          <a:p>
            <a:pPr algn="ctr">
              <a:buNone/>
            </a:pPr>
            <a:r>
              <a:rPr lang="en-US" dirty="0" smtClean="0"/>
              <a:t>         [  dead; 8 survivors]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Impact of not ratifying M99</a:t>
            </a:r>
            <a:br>
              <a:rPr lang="en-US" dirty="0" smtClean="0"/>
            </a:br>
            <a:r>
              <a:rPr lang="en-US" dirty="0" smtClean="0"/>
              <a:t>2007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endParaRPr lang="en-US" sz="1800" dirty="0" smtClean="0"/>
          </a:p>
          <a:p>
            <a:pPr algn="ctr">
              <a:buNone/>
            </a:pPr>
            <a:r>
              <a:rPr lang="en-US" sz="1800" b="1" dirty="0" smtClean="0"/>
              <a:t>Carriage by Air Act, 1972 , First Schedule</a:t>
            </a:r>
          </a:p>
          <a:p>
            <a:endParaRPr lang="en-US" sz="1800" dirty="0" smtClean="0"/>
          </a:p>
          <a:p>
            <a:r>
              <a:rPr lang="en-US" sz="1800" dirty="0" smtClean="0"/>
              <a:t>15 Indian nationals were killed KQ 508 Kenya Airways crashed at </a:t>
            </a:r>
            <a:r>
              <a:rPr lang="en-US" sz="1800" dirty="0" err="1" smtClean="0"/>
              <a:t>Daoula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Only Warsaw 1929 was applicable as between Kenya/India</a:t>
            </a:r>
          </a:p>
          <a:p>
            <a:endParaRPr lang="en-US" sz="1800" dirty="0" smtClean="0"/>
          </a:p>
          <a:p>
            <a:r>
              <a:rPr lang="en-US" sz="1800" b="1" dirty="0" smtClean="0"/>
              <a:t>Carriage by Air Act, First Schedule applicable</a:t>
            </a:r>
          </a:p>
          <a:p>
            <a:endParaRPr lang="en-US" sz="1800" dirty="0" smtClean="0"/>
          </a:p>
          <a:p>
            <a:r>
              <a:rPr lang="en-US" sz="1800" dirty="0" smtClean="0"/>
              <a:t>Section 5 r/w R17 &amp;18 = 1,25,000 franc  (65.5 </a:t>
            </a:r>
            <a:r>
              <a:rPr lang="en-US" sz="1800" dirty="0" err="1" smtClean="0"/>
              <a:t>mil.grams</a:t>
            </a:r>
            <a:r>
              <a:rPr lang="en-US" sz="1800" dirty="0" smtClean="0"/>
              <a:t> of gold of .99 purity)</a:t>
            </a:r>
          </a:p>
          <a:p>
            <a:endParaRPr lang="en-US" sz="1800" dirty="0" smtClean="0"/>
          </a:p>
          <a:p>
            <a:r>
              <a:rPr lang="en-US" sz="1800" dirty="0" smtClean="0"/>
              <a:t>IATA Inter-Carrier Agreement, 1995 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FFC000"/>
                </a:solidFill>
              </a:rPr>
              <a:t>Estate of Indian victims were able to receive compensation far beyond what Indian carrier law prescribed.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/>
          <a:lstStyle/>
          <a:p>
            <a:pPr algn="ctr"/>
            <a:r>
              <a:rPr lang="en-US" sz="4000" dirty="0" smtClean="0"/>
              <a:t>Consumer Protection Act 1996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2004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r>
              <a:rPr lang="en-US" sz="2400" u="sng" dirty="0" err="1" smtClean="0">
                <a:solidFill>
                  <a:srgbClr val="FFC000"/>
                </a:solidFill>
              </a:rPr>
              <a:t>Geetha</a:t>
            </a:r>
            <a:r>
              <a:rPr lang="en-US" sz="2400" u="sng" dirty="0" smtClean="0">
                <a:solidFill>
                  <a:srgbClr val="FFC000"/>
                </a:solidFill>
              </a:rPr>
              <a:t> </a:t>
            </a:r>
            <a:r>
              <a:rPr lang="en-US" sz="2400" u="sng" dirty="0" err="1" smtClean="0">
                <a:solidFill>
                  <a:srgbClr val="FFC000"/>
                </a:solidFill>
              </a:rPr>
              <a:t>Jethani</a:t>
            </a:r>
            <a:r>
              <a:rPr lang="en-US" sz="2400" u="sng" dirty="0" smtClean="0">
                <a:solidFill>
                  <a:srgbClr val="FFC000"/>
                </a:solidFill>
              </a:rPr>
              <a:t> </a:t>
            </a:r>
            <a:r>
              <a:rPr lang="en-US" sz="2400" u="sng" dirty="0" err="1" smtClean="0">
                <a:solidFill>
                  <a:srgbClr val="FFC000"/>
                </a:solidFill>
              </a:rPr>
              <a:t>vrs</a:t>
            </a:r>
            <a:r>
              <a:rPr lang="en-US" sz="2400" u="sng" dirty="0" smtClean="0">
                <a:solidFill>
                  <a:srgbClr val="FFC000"/>
                </a:solidFill>
              </a:rPr>
              <a:t> Airports Authority of India &amp; others</a:t>
            </a:r>
          </a:p>
          <a:p>
            <a:endParaRPr lang="en-US" sz="2400" u="sng" dirty="0" smtClean="0"/>
          </a:p>
          <a:p>
            <a:endParaRPr lang="en-US" sz="2400" u="sng" dirty="0" smtClean="0"/>
          </a:p>
          <a:p>
            <a:r>
              <a:rPr lang="en-US" sz="2400" u="sng" dirty="0" smtClean="0"/>
              <a:t>Supreme Court directed AAI to pay the claimants an amount equivalent to 65.5 mill gr. of gold of .99 purity x 125000 denominated in INR by a government </a:t>
            </a:r>
            <a:r>
              <a:rPr lang="en-US" sz="2400" u="sng" dirty="0" err="1" smtClean="0"/>
              <a:t>valuer</a:t>
            </a:r>
            <a:r>
              <a:rPr lang="en-US" sz="2400" u="sng" dirty="0" smtClean="0"/>
              <a:t>.</a:t>
            </a:r>
          </a:p>
          <a:p>
            <a:endParaRPr lang="en-US" sz="2400" u="sng" dirty="0" smtClean="0"/>
          </a:p>
          <a:p>
            <a:r>
              <a:rPr lang="en-US" sz="2400" u="sng" dirty="0" smtClean="0"/>
              <a:t>Family received 1.5 </a:t>
            </a:r>
            <a:r>
              <a:rPr lang="en-US" sz="2400" u="sng" dirty="0" err="1" smtClean="0"/>
              <a:t>crores</a:t>
            </a:r>
            <a:r>
              <a:rPr lang="en-US" sz="2400" u="sng" dirty="0" smtClean="0"/>
              <a:t>;</a:t>
            </a:r>
          </a:p>
          <a:p>
            <a:endParaRPr lang="en-US" sz="2400" u="sng" dirty="0" smtClean="0"/>
          </a:p>
          <a:p>
            <a:r>
              <a:rPr lang="en-US" sz="2400" u="sng" dirty="0" smtClean="0"/>
              <a:t>AAI allowed right of recourse against the company responsible for maintenance of the escalator.</a:t>
            </a:r>
            <a:endParaRPr lang="en-US" sz="24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Outline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concept of a treaty and becoming party to it;</a:t>
            </a:r>
          </a:p>
          <a:p>
            <a:pPr eaLnBrk="1" hangingPunct="1">
              <a:defRPr/>
            </a:pPr>
            <a:r>
              <a:rPr lang="en-US" dirty="0" smtClean="0"/>
              <a:t>International air law instruments;</a:t>
            </a:r>
          </a:p>
          <a:p>
            <a:pPr eaLnBrk="1" hangingPunct="1">
              <a:defRPr/>
            </a:pPr>
            <a:r>
              <a:rPr lang="en-US" dirty="0" smtClean="0"/>
              <a:t>Implementing international air law instruments in India;</a:t>
            </a:r>
          </a:p>
          <a:p>
            <a:pPr eaLnBrk="1" hangingPunct="1">
              <a:defRPr/>
            </a:pPr>
            <a:r>
              <a:rPr lang="en-US" dirty="0" smtClean="0"/>
              <a:t>Aviation laws in India.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pPr algn="ctr"/>
            <a:r>
              <a:rPr lang="en-US" sz="4000" dirty="0" smtClean="0"/>
              <a:t>Impact of ratifying M99</a:t>
            </a:r>
            <a:br>
              <a:rPr lang="en-US" sz="4000" dirty="0" smtClean="0"/>
            </a:br>
            <a:r>
              <a:rPr lang="en-US" sz="4000" dirty="0" smtClean="0"/>
              <a:t>2010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Air India Express 814: Mangalore crash</a:t>
            </a:r>
          </a:p>
          <a:p>
            <a:r>
              <a:rPr lang="en-US" sz="2000" dirty="0" smtClean="0"/>
              <a:t>158 dead:  8 survivors ; Pilot error; </a:t>
            </a:r>
          </a:p>
          <a:p>
            <a:r>
              <a:rPr lang="en-US" sz="2000" dirty="0" smtClean="0"/>
              <a:t>62 claims settled: 25,00,000/80,00,000    [7.75 </a:t>
            </a:r>
            <a:r>
              <a:rPr lang="en-US" sz="2000" dirty="0" err="1" smtClean="0"/>
              <a:t>crs</a:t>
            </a:r>
            <a:r>
              <a:rPr lang="en-US" sz="2000" dirty="0" smtClean="0"/>
              <a:t>]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Carriage by Air Act, 1972 Third Schedule</a:t>
            </a:r>
          </a:p>
          <a:p>
            <a:endParaRPr lang="en-US" sz="2000" dirty="0" smtClean="0">
              <a:solidFill>
                <a:srgbClr val="FFC000"/>
              </a:solidFill>
            </a:endParaRPr>
          </a:p>
          <a:p>
            <a:r>
              <a:rPr lang="en-US" sz="2000" dirty="0" smtClean="0">
                <a:solidFill>
                  <a:srgbClr val="FFC000"/>
                </a:solidFill>
              </a:rPr>
              <a:t>Mohammad </a:t>
            </a:r>
            <a:r>
              <a:rPr lang="en-US" sz="2000" dirty="0" err="1" smtClean="0">
                <a:solidFill>
                  <a:srgbClr val="FFC000"/>
                </a:solidFill>
              </a:rPr>
              <a:t>Rafi</a:t>
            </a:r>
            <a:r>
              <a:rPr lang="en-US" sz="2000" dirty="0" smtClean="0">
                <a:solidFill>
                  <a:srgbClr val="FFC000"/>
                </a:solidFill>
              </a:rPr>
              <a:t>, 24yrs, unmarried, salesman in UAE earning 2000 </a:t>
            </a:r>
            <a:r>
              <a:rPr lang="en-US" sz="2000" dirty="0" err="1" smtClean="0">
                <a:solidFill>
                  <a:srgbClr val="FFC000"/>
                </a:solidFill>
              </a:rPr>
              <a:t>dirhams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</a:rPr>
              <a:t>p.m</a:t>
            </a:r>
            <a:r>
              <a:rPr lang="en-US" sz="2000" dirty="0" smtClean="0">
                <a:solidFill>
                  <a:srgbClr val="FFC000"/>
                </a:solidFill>
              </a:rPr>
              <a:t> (Rs.25000) died in the crash. </a:t>
            </a:r>
          </a:p>
          <a:p>
            <a:endParaRPr lang="en-US" sz="2000" dirty="0" smtClean="0"/>
          </a:p>
          <a:p>
            <a:r>
              <a:rPr lang="en-US" sz="2000" dirty="0" smtClean="0"/>
              <a:t>Family offered Rs.35,00,000</a:t>
            </a:r>
          </a:p>
          <a:p>
            <a:endParaRPr lang="en-US" sz="2000" dirty="0" smtClean="0">
              <a:solidFill>
                <a:srgbClr val="FFC000"/>
              </a:solidFill>
            </a:endParaRPr>
          </a:p>
          <a:p>
            <a:r>
              <a:rPr lang="en-US" sz="2000" dirty="0" smtClean="0">
                <a:solidFill>
                  <a:srgbClr val="FFC000"/>
                </a:solidFill>
              </a:rPr>
              <a:t>Writ petition filed in HC of Kerala  for direction that in each case of death, an amount of 100000 SRD should be paid irrespective of age; employment; educational qualifications; salary etc.</a:t>
            </a:r>
          </a:p>
          <a:p>
            <a:r>
              <a:rPr lang="en-US" sz="2000" dirty="0" smtClean="0"/>
              <a:t>Claim 113000 SRD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Impact of ratifying M99</a:t>
            </a:r>
            <a:br>
              <a:rPr lang="en-US" sz="4000" dirty="0" smtClean="0"/>
            </a:br>
            <a:r>
              <a:rPr lang="en-US" sz="4000" dirty="0" smtClean="0"/>
              <a:t>2010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sz="2400" dirty="0" smtClean="0"/>
              <a:t>Air carrier objected on the ground that relevant provisions of the law do not prescribe a minimum level of compensation payable for death or injury, but on actual proof of damage caused or suffered. 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Single Judge: upholds the petitioner</a:t>
            </a:r>
          </a:p>
          <a:p>
            <a:pPr>
              <a:buNone/>
            </a:pPr>
            <a:endParaRPr lang="en-US" sz="2400" dirty="0" smtClean="0">
              <a:solidFill>
                <a:srgbClr val="FFC000"/>
              </a:solidFill>
            </a:endParaRPr>
          </a:p>
          <a:p>
            <a:r>
              <a:rPr lang="en-US" sz="2400" dirty="0" smtClean="0"/>
              <a:t>NACL appeal results in order of Single Judge being set aside on 25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August 2011 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Petitioners filed SLP in Supreme Court against DB order of HC of Kerala.</a:t>
            </a:r>
          </a:p>
          <a:p>
            <a:endParaRPr lang="en-US" sz="2400" dirty="0" smtClean="0"/>
          </a:p>
          <a:p>
            <a:r>
              <a:rPr lang="en-US" sz="2400" dirty="0" smtClean="0"/>
              <a:t>NDOH: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October 2012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“Treaty”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Arial" charset="0"/>
              </a:rPr>
              <a:t>	“</a:t>
            </a:r>
            <a:r>
              <a:rPr lang="en-US" sz="2400" i="1" dirty="0" smtClean="0">
                <a:latin typeface="Arial" charset="0"/>
              </a:rPr>
              <a:t>A treaty is an international agreement concluded between states in written form and governed by international law, whether embodied in a single instrument or in two or more related instruments and whatever its particular designation</a:t>
            </a:r>
            <a:r>
              <a:rPr lang="en-US" sz="2400" dirty="0" smtClean="0">
                <a:latin typeface="Arial" charset="0"/>
              </a:rPr>
              <a:t>”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Arial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Arial" charset="0"/>
              </a:rPr>
              <a:t>Art 2 (1) (a)</a:t>
            </a: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Arial" charset="0"/>
              </a:rPr>
              <a:t>Vienna Convention on the Law of Treaties, 1969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/>
              <a:t>Becoming a Party to a Treaty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+mj-lt"/>
              </a:rPr>
              <a:t>Vienna Convention on the Law of Treaties, 1969</a:t>
            </a:r>
          </a:p>
          <a:p>
            <a:pPr eaLnBrk="1" hangingPunct="1">
              <a:defRPr/>
            </a:pPr>
            <a:endParaRPr lang="en-US" sz="2800" dirty="0" smtClean="0">
              <a:latin typeface="+mj-lt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+mj-lt"/>
              </a:rPr>
              <a:t>Consent by Signature (Art. 12)</a:t>
            </a:r>
          </a:p>
          <a:p>
            <a:pPr eaLnBrk="1" hangingPunct="1">
              <a:defRPr/>
            </a:pPr>
            <a:r>
              <a:rPr lang="en-US" sz="2800" dirty="0" smtClean="0">
                <a:latin typeface="+mj-lt"/>
              </a:rPr>
              <a:t>Consent by Exchange of Instruments (Art. 13)</a:t>
            </a:r>
          </a:p>
          <a:p>
            <a:pPr eaLnBrk="1" hangingPunct="1">
              <a:defRPr/>
            </a:pPr>
            <a:r>
              <a:rPr lang="en-US" sz="2800" dirty="0" smtClean="0">
                <a:latin typeface="+mj-lt"/>
              </a:rPr>
              <a:t>Consent by Ratification (Art. 14)</a:t>
            </a:r>
          </a:p>
          <a:p>
            <a:pPr eaLnBrk="1" hangingPunct="1">
              <a:defRPr/>
            </a:pPr>
            <a:r>
              <a:rPr lang="en-US" sz="2800" dirty="0" smtClean="0">
                <a:latin typeface="+mj-lt"/>
              </a:rPr>
              <a:t>Consent by Accession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Why Must India Ratify Aviation Treaties?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International nature of the aviation industry, which requires uniformity of standards;</a:t>
            </a:r>
          </a:p>
          <a:p>
            <a:pPr eaLnBrk="1" hangingPunct="1">
              <a:defRPr/>
            </a:pPr>
            <a:r>
              <a:rPr lang="en-US" dirty="0" smtClean="0"/>
              <a:t>To remove ambiguity when it comes to the applicability of law in the event of an aviation incident.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International Air Law Instruments</a:t>
            </a:r>
            <a:endParaRPr lang="en-US" sz="4000" i="1" dirty="0" smtClean="0"/>
          </a:p>
        </p:txBody>
      </p:sp>
      <p:graphicFrame>
        <p:nvGraphicFramePr>
          <p:cNvPr id="27721" name="Group 73"/>
          <p:cNvGraphicFramePr>
            <a:graphicFrameLocks noGrp="1"/>
          </p:cNvGraphicFramePr>
          <p:nvPr>
            <p:ph type="tbl" idx="1"/>
          </p:nvPr>
        </p:nvGraphicFramePr>
        <p:xfrm>
          <a:off x="609600" y="1905000"/>
          <a:ext cx="7951788" cy="4572000"/>
        </p:xfrm>
        <a:graphic>
          <a:graphicData uri="http://schemas.openxmlformats.org/drawingml/2006/table">
            <a:tbl>
              <a:tblPr/>
              <a:tblGrid>
                <a:gridCol w="331788"/>
                <a:gridCol w="2743200"/>
                <a:gridCol w="1066800"/>
                <a:gridCol w="1420812"/>
                <a:gridCol w="1169988"/>
                <a:gridCol w="1219200"/>
              </a:tblGrid>
              <a:tr h="865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Instrument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Signed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Date of Entry into Force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 India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Chicago Convention, 1944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Constitution of ICAO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07-Dec-44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04-Apr-47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190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01-Mar-47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8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Transit Agreement, 1944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Two Freedoms of the 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07-Dec-44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30-Jan-45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128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02-May-45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Art 83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Lease, charter or interchange of aircraft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06-Oct-80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20-Jun-97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153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05-Aug-94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pPr algn="ctr"/>
            <a:r>
              <a:rPr lang="en-US" sz="4000" dirty="0" smtClean="0"/>
              <a:t>International Air Law Instruments</a:t>
            </a:r>
            <a:endParaRPr lang="en-US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</p:nvPr>
        </p:nvGraphicFramePr>
        <p:xfrm>
          <a:off x="381000" y="1600201"/>
          <a:ext cx="8458200" cy="5003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583"/>
                <a:gridCol w="2427817"/>
                <a:gridCol w="1409700"/>
                <a:gridCol w="1409700"/>
                <a:gridCol w="1409700"/>
                <a:gridCol w="1409700"/>
              </a:tblGrid>
              <a:tr h="85581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#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Instrument</a:t>
                      </a: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Signed on</a:t>
                      </a: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Date of Entry into Force</a:t>
                      </a: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Ratified by</a:t>
                      </a: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Ratified by India on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3539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Art 3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bis</a:t>
                      </a: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Non Use of Weapons Against Civil Aircraft in Flight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10-May-84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01-Oct-98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137 States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3149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Warsaw Convention, 1929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Rules for International Carriage by Air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12-Oct-29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13-Feb-33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151 States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15-Aug-47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3149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Hague Protocol, 1955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Amending the Warsaw Convention 1929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28-Sep-55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01-Aug-63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84 States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15-May-73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pPr algn="ctr"/>
            <a:r>
              <a:rPr lang="en-US" sz="4000" dirty="0" smtClean="0"/>
              <a:t>  International Air Law Instruments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1397000"/>
          <a:ext cx="8534399" cy="4883569"/>
        </p:xfrm>
        <a:graphic>
          <a:graphicData uri="http://schemas.openxmlformats.org/drawingml/2006/table">
            <a:tbl>
              <a:tblPr/>
              <a:tblGrid>
                <a:gridCol w="395111"/>
                <a:gridCol w="3081867"/>
                <a:gridCol w="1106311"/>
                <a:gridCol w="1501422"/>
                <a:gridCol w="1185333"/>
                <a:gridCol w="1264355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Instrument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Signed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Date of Entry into Force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 India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Geneva Convention, 1944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Recognition of Rights in Aircraft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19-Jun-48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17-Sep-53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89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3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Rome Convention, 1952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Damage to Third Parties on Surface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07-Oct-52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04-Feb-58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49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02-Aug-55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[Signed]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5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Guadalajara Convention, 1961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Supplementing the Warsaw Convention 1929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18-Sep-61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01-May-64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pPr algn="ctr"/>
            <a:r>
              <a:rPr lang="en-US" sz="4000" dirty="0" smtClean="0"/>
              <a:t>International Air Law Instruments</a:t>
            </a:r>
            <a:endParaRPr lang="en-US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</p:nvPr>
        </p:nvGraphicFramePr>
        <p:xfrm>
          <a:off x="533400" y="1676399"/>
          <a:ext cx="8229600" cy="4800601"/>
        </p:xfrm>
        <a:graphic>
          <a:graphicData uri="http://schemas.openxmlformats.org/drawingml/2006/table">
            <a:tbl>
              <a:tblPr/>
              <a:tblGrid>
                <a:gridCol w="457200"/>
                <a:gridCol w="2895600"/>
                <a:gridCol w="1066800"/>
                <a:gridCol w="1447800"/>
                <a:gridCol w="1143000"/>
                <a:gridCol w="1219200"/>
              </a:tblGrid>
              <a:tr h="949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Instrument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Signed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Date of Entry into Force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Ratified by India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Tokyo Convention, 1963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Offences and Other Acts Committed on Board Aircraft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14-Sep-63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04-Dec-69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183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20-Oct-75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Hague Convention, 1970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Unlawful Seizure of Aircraft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16-Dec-70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14-Oct-71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190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12-Nov-82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Montreal Convention, 1971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Unlawful Acts Against the Safety of Civil Aviation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en-US" sz="1200" i="1" dirty="0" smtClean="0"/>
                        <a:t>[Beijing 2010 to prevail] 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23-Sep-71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26-Jan-73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185 States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12-Nov-82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1406</Words>
  <Application>Microsoft Office PowerPoint</Application>
  <PresentationFormat>On-screen Show (4:3)</PresentationFormat>
  <Paragraphs>318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Ocean</vt:lpstr>
      <vt:lpstr>International Air Law Conventions and Their Applicability to India</vt:lpstr>
      <vt:lpstr>Outline</vt:lpstr>
      <vt:lpstr>“Treaty”</vt:lpstr>
      <vt:lpstr>Becoming a Party to a Treaty</vt:lpstr>
      <vt:lpstr>Why Must India Ratify Aviation Treaties?</vt:lpstr>
      <vt:lpstr>International Air Law Instruments</vt:lpstr>
      <vt:lpstr>International Air Law Instruments</vt:lpstr>
      <vt:lpstr>  International Air Law Instruments</vt:lpstr>
      <vt:lpstr>International Air Law Instruments</vt:lpstr>
      <vt:lpstr>International Air Law Instruments</vt:lpstr>
      <vt:lpstr>International Air Law Instruments</vt:lpstr>
      <vt:lpstr>Other International Air Law Instruments</vt:lpstr>
      <vt:lpstr>Implementing Treaties in India Constitution of India</vt:lpstr>
      <vt:lpstr>Exceptions</vt:lpstr>
      <vt:lpstr>Practicalities Law making process</vt:lpstr>
      <vt:lpstr>Aviation Legislation in India</vt:lpstr>
      <vt:lpstr>Warsaw Convention 1929/ Montreal Convention 1999</vt:lpstr>
      <vt:lpstr> Impact of not ratifying M99 2007 </vt:lpstr>
      <vt:lpstr>Consumer Protection Act 1996 2004</vt:lpstr>
      <vt:lpstr>Impact of ratifying M99 2010</vt:lpstr>
      <vt:lpstr>Impact of ratifying M99 2010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Air Law Conventions and Their Applicability to India</dc:title>
  <dc:creator>SM ACHARYA</dc:creator>
  <cp:lastModifiedBy>Jakhu</cp:lastModifiedBy>
  <cp:revision>30</cp:revision>
  <dcterms:created xsi:type="dcterms:W3CDTF">2008-04-20T22:07:25Z</dcterms:created>
  <dcterms:modified xsi:type="dcterms:W3CDTF">2012-04-09T15:00:59Z</dcterms:modified>
</cp:coreProperties>
</file>