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xlsx" ContentType="application/vnd.openxmlformats-officedocument.spreadsheetml.sheet"/>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charts/chart1.xml" ContentType="application/vnd.openxmlformats-officedocument.drawingml.char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Default Extension="emf" ContentType="image/x-emf"/>
  <Default Extension="jpeg" ContentType="image/jpeg"/>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8"/>
  </p:notesMasterIdLst>
  <p:sldIdLst>
    <p:sldId id="256" r:id="rId2"/>
    <p:sldId id="257" r:id="rId3"/>
    <p:sldId id="269" r:id="rId4"/>
    <p:sldId id="258" r:id="rId5"/>
    <p:sldId id="259" r:id="rId6"/>
    <p:sldId id="278" r:id="rId7"/>
    <p:sldId id="263" r:id="rId8"/>
    <p:sldId id="261" r:id="rId9"/>
    <p:sldId id="262" r:id="rId10"/>
    <p:sldId id="260" r:id="rId11"/>
    <p:sldId id="265" r:id="rId12"/>
    <p:sldId id="267" r:id="rId13"/>
    <p:sldId id="266" r:id="rId14"/>
    <p:sldId id="268" r:id="rId15"/>
    <p:sldId id="300" r:id="rId16"/>
    <p:sldId id="270" r:id="rId17"/>
    <p:sldId id="277" r:id="rId18"/>
    <p:sldId id="279" r:id="rId19"/>
    <p:sldId id="280" r:id="rId20"/>
    <p:sldId id="288" r:id="rId21"/>
    <p:sldId id="281" r:id="rId22"/>
    <p:sldId id="296" r:id="rId23"/>
    <p:sldId id="297" r:id="rId24"/>
    <p:sldId id="289" r:id="rId25"/>
    <p:sldId id="290" r:id="rId26"/>
    <p:sldId id="301" r:id="rId27"/>
    <p:sldId id="292" r:id="rId28"/>
    <p:sldId id="298" r:id="rId29"/>
    <p:sldId id="299" r:id="rId30"/>
    <p:sldId id="285" r:id="rId31"/>
    <p:sldId id="273" r:id="rId32"/>
    <p:sldId id="274" r:id="rId33"/>
    <p:sldId id="304" r:id="rId34"/>
    <p:sldId id="305" r:id="rId35"/>
    <p:sldId id="302" r:id="rId36"/>
    <p:sldId id="303" r:id="rId3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588" autoAdjust="0"/>
    <p:restoredTop sz="90681" autoAdjust="0"/>
  </p:normalViewPr>
  <p:slideViewPr>
    <p:cSldViewPr>
      <p:cViewPr varScale="1">
        <p:scale>
          <a:sx n="66" d="100"/>
          <a:sy n="66" d="100"/>
        </p:scale>
        <p:origin x="-1506"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charts/_rels/chart1.xml.rels><?xml version="1.0" encoding="UTF-8" standalone="yes"?>
<Relationships xmlns="http://schemas.openxmlformats.org/package/2006/relationships"><Relationship Id="rId1" Type="http://schemas.openxmlformats.org/officeDocument/2006/relationships/package" Target="../embeddings/Microsoft_Office_Excel_Worksheet1.xlsx"/></Relationships>
</file>

<file path=ppt/charts/chart1.xml><?xml version="1.0" encoding="utf-8"?>
<c:chartSpace xmlns:c="http://schemas.openxmlformats.org/drawingml/2006/chart" xmlns:a="http://schemas.openxmlformats.org/drawingml/2006/main" xmlns:r="http://schemas.openxmlformats.org/officeDocument/2006/relationships">
  <c:date1904 val="1"/>
  <c:lang val="en-IN"/>
  <c:chart>
    <c:plotArea>
      <c:layout/>
      <c:barChart>
        <c:barDir val="col"/>
        <c:grouping val="percentStacked"/>
        <c:ser>
          <c:idx val="0"/>
          <c:order val="0"/>
          <c:tx>
            <c:strRef>
              <c:f>Sheet1!$B$1</c:f>
              <c:strCache>
                <c:ptCount val="1"/>
                <c:pt idx="0">
                  <c:v>Non-Aeronautical</c:v>
                </c:pt>
              </c:strCache>
            </c:strRef>
          </c:tx>
          <c:cat>
            <c:strRef>
              <c:f>Sheet1!$A$2:$A$6</c:f>
              <c:strCache>
                <c:ptCount val="5"/>
                <c:pt idx="0">
                  <c:v>CIAL</c:v>
                </c:pt>
                <c:pt idx="1">
                  <c:v>DIAL</c:v>
                </c:pt>
                <c:pt idx="2">
                  <c:v>HIAL</c:v>
                </c:pt>
                <c:pt idx="3">
                  <c:v>BIAL</c:v>
                </c:pt>
                <c:pt idx="4">
                  <c:v>AAI</c:v>
                </c:pt>
              </c:strCache>
            </c:strRef>
          </c:cat>
          <c:val>
            <c:numRef>
              <c:f>Sheet1!$B$2:$B$6</c:f>
              <c:numCache>
                <c:formatCode>General</c:formatCode>
                <c:ptCount val="5"/>
                <c:pt idx="0">
                  <c:v>60</c:v>
                </c:pt>
                <c:pt idx="1">
                  <c:v>48</c:v>
                </c:pt>
                <c:pt idx="2">
                  <c:v>47</c:v>
                </c:pt>
                <c:pt idx="3">
                  <c:v>37</c:v>
                </c:pt>
                <c:pt idx="4">
                  <c:v>17</c:v>
                </c:pt>
              </c:numCache>
            </c:numRef>
          </c:val>
        </c:ser>
        <c:ser>
          <c:idx val="1"/>
          <c:order val="1"/>
          <c:tx>
            <c:strRef>
              <c:f>Sheet1!$C$1</c:f>
              <c:strCache>
                <c:ptCount val="1"/>
                <c:pt idx="0">
                  <c:v>Aeronautical</c:v>
                </c:pt>
              </c:strCache>
            </c:strRef>
          </c:tx>
          <c:cat>
            <c:strRef>
              <c:f>Sheet1!$A$2:$A$6</c:f>
              <c:strCache>
                <c:ptCount val="5"/>
                <c:pt idx="0">
                  <c:v>CIAL</c:v>
                </c:pt>
                <c:pt idx="1">
                  <c:v>DIAL</c:v>
                </c:pt>
                <c:pt idx="2">
                  <c:v>HIAL</c:v>
                </c:pt>
                <c:pt idx="3">
                  <c:v>BIAL</c:v>
                </c:pt>
                <c:pt idx="4">
                  <c:v>AAI</c:v>
                </c:pt>
              </c:strCache>
            </c:strRef>
          </c:cat>
          <c:val>
            <c:numRef>
              <c:f>Sheet1!$C$2:$C$6</c:f>
              <c:numCache>
                <c:formatCode>General</c:formatCode>
                <c:ptCount val="5"/>
                <c:pt idx="0">
                  <c:v>40</c:v>
                </c:pt>
                <c:pt idx="1">
                  <c:v>52</c:v>
                </c:pt>
                <c:pt idx="2">
                  <c:v>53</c:v>
                </c:pt>
                <c:pt idx="3">
                  <c:v>63</c:v>
                </c:pt>
                <c:pt idx="4">
                  <c:v>83</c:v>
                </c:pt>
              </c:numCache>
            </c:numRef>
          </c:val>
        </c:ser>
        <c:overlap val="100"/>
        <c:axId val="44074112"/>
        <c:axId val="44075648"/>
      </c:barChart>
      <c:catAx>
        <c:axId val="44074112"/>
        <c:scaling>
          <c:orientation val="minMax"/>
        </c:scaling>
        <c:axPos val="b"/>
        <c:tickLblPos val="nextTo"/>
        <c:crossAx val="44075648"/>
        <c:crosses val="autoZero"/>
        <c:auto val="1"/>
        <c:lblAlgn val="ctr"/>
        <c:lblOffset val="100"/>
      </c:catAx>
      <c:valAx>
        <c:axId val="44075648"/>
        <c:scaling>
          <c:orientation val="minMax"/>
        </c:scaling>
        <c:axPos val="l"/>
        <c:majorGridlines/>
        <c:numFmt formatCode="0%" sourceLinked="1"/>
        <c:tickLblPos val="nextTo"/>
        <c:crossAx val="44074112"/>
        <c:crosses val="autoZero"/>
        <c:crossBetween val="between"/>
      </c:valAx>
    </c:plotArea>
    <c:legend>
      <c:legendPos val="r"/>
      <c:layout/>
    </c:legend>
    <c:plotVisOnly val="1"/>
  </c:chart>
  <c:txPr>
    <a:bodyPr/>
    <a:lstStyle/>
    <a:p>
      <a:pPr>
        <a:defRPr sz="1800"/>
      </a:pPr>
      <a:endParaRPr lang="en-US"/>
    </a:p>
  </c:txPr>
  <c:externalData r:id="rId1"/>
</c:chartSpace>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IN"/>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980E337-B14F-42C8-8A98-E66ADD2CEBD1}" type="datetimeFigureOut">
              <a:rPr lang="en-US" smtClean="0"/>
              <a:pPr/>
              <a:t>2/26/2012</a:t>
            </a:fld>
            <a:endParaRPr lang="en-IN"/>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IN"/>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IN"/>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B3191F2-B54A-4806-9BFE-C1174FF4C019}" type="slidenum">
              <a:rPr lang="en-IN" smtClean="0"/>
              <a:pPr/>
              <a:t>‹#›</a:t>
            </a:fld>
            <a:endParaRPr lang="en-IN"/>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IN" dirty="0"/>
          </a:p>
        </p:txBody>
      </p:sp>
      <p:sp>
        <p:nvSpPr>
          <p:cNvPr id="4" name="Slide Number Placeholder 3"/>
          <p:cNvSpPr>
            <a:spLocks noGrp="1"/>
          </p:cNvSpPr>
          <p:nvPr>
            <p:ph type="sldNum" sz="quarter" idx="10"/>
          </p:nvPr>
        </p:nvSpPr>
        <p:spPr/>
        <p:txBody>
          <a:bodyPr/>
          <a:lstStyle/>
          <a:p>
            <a:fld id="{DB3191F2-B54A-4806-9BFE-C1174FF4C019}" type="slidenum">
              <a:rPr lang="en-IN" smtClean="0"/>
              <a:pPr/>
              <a:t>18</a:t>
            </a:fld>
            <a:endParaRPr lang="en-IN"/>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 Land cost @0.5 million per acre </a:t>
            </a:r>
            <a:endParaRPr lang="en-IN" dirty="0"/>
          </a:p>
        </p:txBody>
      </p:sp>
      <p:sp>
        <p:nvSpPr>
          <p:cNvPr id="4" name="Slide Number Placeholder 3"/>
          <p:cNvSpPr>
            <a:spLocks noGrp="1"/>
          </p:cNvSpPr>
          <p:nvPr>
            <p:ph type="sldNum" sz="quarter" idx="10"/>
          </p:nvPr>
        </p:nvSpPr>
        <p:spPr/>
        <p:txBody>
          <a:bodyPr/>
          <a:lstStyle/>
          <a:p>
            <a:fld id="{DB3191F2-B54A-4806-9BFE-C1174FF4C019}" type="slidenum">
              <a:rPr lang="en-IN" smtClean="0"/>
              <a:pPr/>
              <a:t>19</a:t>
            </a:fld>
            <a:endParaRPr lang="en-IN"/>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IN" dirty="0"/>
          </a:p>
        </p:txBody>
      </p:sp>
      <p:sp>
        <p:nvSpPr>
          <p:cNvPr id="4" name="Slide Number Placeholder 3"/>
          <p:cNvSpPr>
            <a:spLocks noGrp="1"/>
          </p:cNvSpPr>
          <p:nvPr>
            <p:ph type="sldNum" sz="quarter" idx="10"/>
          </p:nvPr>
        </p:nvSpPr>
        <p:spPr/>
        <p:txBody>
          <a:bodyPr/>
          <a:lstStyle/>
          <a:p>
            <a:fld id="{DB3191F2-B54A-4806-9BFE-C1174FF4C019}" type="slidenum">
              <a:rPr lang="en-IN" smtClean="0"/>
              <a:pPr/>
              <a:t>35</a:t>
            </a:fld>
            <a:endParaRPr lang="en-IN"/>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2/26/2012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2/26/2012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2/26/2012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2/26/2012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2/26/2012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2/26/2012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2/26/2012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2/26/2012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Legal Status of private Airports</a:t>
            </a:r>
            <a:endParaRPr lang="en-US" dirty="0"/>
          </a:p>
        </p:txBody>
      </p:sp>
      <p:sp>
        <p:nvSpPr>
          <p:cNvPr id="3" name="Subtitle 2"/>
          <p:cNvSpPr>
            <a:spLocks noGrp="1"/>
          </p:cNvSpPr>
          <p:nvPr>
            <p:ph type="subTitle" idx="1"/>
          </p:nvPr>
        </p:nvSpPr>
        <p:spPr/>
        <p:txBody>
          <a:bodyPr/>
          <a:lstStyle/>
          <a:p>
            <a:endParaRPr lang="en-US" dirty="0" smtClean="0"/>
          </a:p>
          <a:p>
            <a:r>
              <a:rPr lang="en-US" dirty="0" smtClean="0"/>
              <a:t>Moses George , Bangalore, India</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7030A0"/>
                </a:solidFill>
              </a:rPr>
              <a:t>Intention of </a:t>
            </a:r>
            <a:r>
              <a:rPr lang="en-US" dirty="0" err="1" smtClean="0">
                <a:solidFill>
                  <a:srgbClr val="7030A0"/>
                </a:solidFill>
              </a:rPr>
              <a:t>GoI</a:t>
            </a:r>
            <a:endParaRPr lang="en-US" dirty="0">
              <a:solidFill>
                <a:srgbClr val="7030A0"/>
              </a:solidFill>
            </a:endParaRPr>
          </a:p>
        </p:txBody>
      </p:sp>
      <p:sp>
        <p:nvSpPr>
          <p:cNvPr id="3" name="Content Placeholder 2"/>
          <p:cNvSpPr>
            <a:spLocks noGrp="1"/>
          </p:cNvSpPr>
          <p:nvPr>
            <p:ph idx="1"/>
          </p:nvPr>
        </p:nvSpPr>
        <p:spPr>
          <a:xfrm>
            <a:off x="304800" y="1600200"/>
            <a:ext cx="8534400" cy="4525963"/>
          </a:xfrm>
        </p:spPr>
        <p:txBody>
          <a:bodyPr>
            <a:normAutofit fontScale="92500"/>
          </a:bodyPr>
          <a:lstStyle/>
          <a:p>
            <a:pPr>
              <a:buNone/>
            </a:pPr>
            <a:r>
              <a:rPr lang="en-US" sz="3600" dirty="0" smtClean="0">
                <a:solidFill>
                  <a:schemeClr val="accent5">
                    <a:lumMod val="75000"/>
                  </a:schemeClr>
                </a:solidFill>
              </a:rPr>
              <a:t>Structure of private airport</a:t>
            </a:r>
          </a:p>
          <a:p>
            <a:pPr>
              <a:buNone/>
            </a:pPr>
            <a:r>
              <a:rPr lang="en-US" sz="3600" dirty="0" smtClean="0"/>
              <a:t>          - </a:t>
            </a:r>
            <a:r>
              <a:rPr lang="en-US" sz="3600" dirty="0" smtClean="0">
                <a:solidFill>
                  <a:srgbClr val="7030A0"/>
                </a:solidFill>
              </a:rPr>
              <a:t>fully private airports  -1990</a:t>
            </a:r>
          </a:p>
          <a:p>
            <a:pPr>
              <a:buNone/>
            </a:pPr>
            <a:r>
              <a:rPr lang="en-US" sz="3600" dirty="0" smtClean="0">
                <a:solidFill>
                  <a:srgbClr val="7030A0"/>
                </a:solidFill>
              </a:rPr>
              <a:t>          - modified to Public Private Participation     </a:t>
            </a:r>
          </a:p>
          <a:p>
            <a:pPr>
              <a:buNone/>
            </a:pPr>
            <a:r>
              <a:rPr lang="en-US" sz="3600" dirty="0" smtClean="0">
                <a:solidFill>
                  <a:srgbClr val="7030A0"/>
                </a:solidFill>
              </a:rPr>
              <a:t>            (PPP) Model</a:t>
            </a:r>
          </a:p>
          <a:p>
            <a:pPr>
              <a:buNone/>
            </a:pPr>
            <a:r>
              <a:rPr lang="en-US" sz="3600" dirty="0" smtClean="0">
                <a:solidFill>
                  <a:srgbClr val="C00000"/>
                </a:solidFill>
              </a:rPr>
              <a:t>Share holding pattern </a:t>
            </a:r>
          </a:p>
          <a:p>
            <a:pPr>
              <a:buNone/>
            </a:pPr>
            <a:r>
              <a:rPr lang="en-US" sz="3600" dirty="0" smtClean="0"/>
              <a:t> 	- </a:t>
            </a:r>
            <a:r>
              <a:rPr lang="en-US" sz="3600" dirty="0" smtClean="0">
                <a:solidFill>
                  <a:srgbClr val="0070C0"/>
                </a:solidFill>
              </a:rPr>
              <a:t>76 %  private participation</a:t>
            </a:r>
          </a:p>
          <a:p>
            <a:pPr>
              <a:buNone/>
            </a:pPr>
            <a:r>
              <a:rPr lang="en-US" sz="3600" dirty="0" smtClean="0"/>
              <a:t>  	- </a:t>
            </a:r>
            <a:r>
              <a:rPr lang="en-US" sz="3600" dirty="0" smtClean="0">
                <a:solidFill>
                  <a:srgbClr val="0070C0"/>
                </a:solidFill>
              </a:rPr>
              <a:t>26 % </a:t>
            </a:r>
            <a:r>
              <a:rPr lang="en-US" sz="3600" dirty="0" err="1" smtClean="0">
                <a:solidFill>
                  <a:srgbClr val="0070C0"/>
                </a:solidFill>
              </a:rPr>
              <a:t>Govt</a:t>
            </a:r>
            <a:r>
              <a:rPr lang="en-US" sz="3600" dirty="0" smtClean="0">
                <a:solidFill>
                  <a:srgbClr val="0070C0"/>
                </a:solidFill>
              </a:rPr>
              <a:t> </a:t>
            </a:r>
            <a:r>
              <a:rPr lang="en-US" sz="3600" dirty="0" err="1" smtClean="0">
                <a:solidFill>
                  <a:srgbClr val="0070C0"/>
                </a:solidFill>
              </a:rPr>
              <a:t>organisations</a:t>
            </a:r>
            <a:r>
              <a:rPr lang="en-US" sz="3600" dirty="0" smtClean="0">
                <a:solidFill>
                  <a:srgbClr val="0070C0"/>
                </a:solidFill>
              </a:rPr>
              <a:t> </a:t>
            </a:r>
            <a:endParaRPr lang="en-US" sz="3600" dirty="0">
              <a:solidFill>
                <a:srgbClr val="0070C0"/>
              </a:solidFil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 policy Model</a:t>
            </a:r>
            <a:endParaRPr lang="en-US" dirty="0"/>
          </a:p>
        </p:txBody>
      </p:sp>
      <p:sp>
        <p:nvSpPr>
          <p:cNvPr id="3" name="Content Placeholder 2"/>
          <p:cNvSpPr>
            <a:spLocks noGrp="1"/>
          </p:cNvSpPr>
          <p:nvPr>
            <p:ph idx="1"/>
          </p:nvPr>
        </p:nvSpPr>
        <p:spPr>
          <a:xfrm>
            <a:off x="304800" y="1295400"/>
            <a:ext cx="8839200" cy="5181600"/>
          </a:xfrm>
        </p:spPr>
        <p:txBody>
          <a:bodyPr>
            <a:normAutofit lnSpcReduction="10000"/>
          </a:bodyPr>
          <a:lstStyle/>
          <a:p>
            <a:pPr marL="754063" lvl="1" indent="-639763">
              <a:buNone/>
            </a:pPr>
            <a:r>
              <a:rPr lang="en-US" sz="4000" b="1" dirty="0" smtClean="0">
                <a:solidFill>
                  <a:srgbClr val="7030A0"/>
                </a:solidFill>
              </a:rPr>
              <a:t>Cochin international Airport Ltd (CIAL) </a:t>
            </a:r>
          </a:p>
          <a:p>
            <a:pPr lvl="1">
              <a:buNone/>
            </a:pPr>
            <a:r>
              <a:rPr lang="en-US" sz="3200" dirty="0" smtClean="0">
                <a:solidFill>
                  <a:srgbClr val="FF0000"/>
                </a:solidFill>
              </a:rPr>
              <a:t>Features</a:t>
            </a:r>
          </a:p>
          <a:p>
            <a:pPr lvl="1">
              <a:buNone/>
            </a:pPr>
            <a:r>
              <a:rPr lang="en-US" sz="3200" dirty="0" smtClean="0">
                <a:solidFill>
                  <a:srgbClr val="FF0000"/>
                </a:solidFill>
              </a:rPr>
              <a:t>	-  </a:t>
            </a:r>
            <a:r>
              <a:rPr lang="en-US" sz="3200" dirty="0" smtClean="0">
                <a:solidFill>
                  <a:srgbClr val="00B0F0"/>
                </a:solidFill>
              </a:rPr>
              <a:t>Private participation by public</a:t>
            </a:r>
          </a:p>
          <a:p>
            <a:pPr lvl="1">
              <a:buNone/>
            </a:pPr>
            <a:r>
              <a:rPr lang="en-US" sz="3200" dirty="0" smtClean="0">
                <a:solidFill>
                  <a:srgbClr val="00B0F0"/>
                </a:solidFill>
              </a:rPr>
              <a:t>			</a:t>
            </a:r>
            <a:r>
              <a:rPr lang="en-US" sz="3200" dirty="0" smtClean="0">
                <a:solidFill>
                  <a:srgbClr val="FF0000"/>
                </a:solidFill>
              </a:rPr>
              <a:t>- 11800 investors, from 30 countries</a:t>
            </a:r>
          </a:p>
          <a:p>
            <a:pPr lvl="1">
              <a:buNone/>
            </a:pPr>
            <a:r>
              <a:rPr lang="en-US" sz="3200" dirty="0" smtClean="0"/>
              <a:t>	-  </a:t>
            </a:r>
            <a:r>
              <a:rPr lang="en-US" sz="3200" dirty="0" err="1" smtClean="0">
                <a:solidFill>
                  <a:srgbClr val="FFC000"/>
                </a:solidFill>
              </a:rPr>
              <a:t>GoK</a:t>
            </a:r>
            <a:r>
              <a:rPr lang="en-US" sz="3200" dirty="0" smtClean="0">
                <a:solidFill>
                  <a:srgbClr val="FFC000"/>
                </a:solidFill>
              </a:rPr>
              <a:t> participation 30% only</a:t>
            </a:r>
          </a:p>
          <a:p>
            <a:pPr lvl="1">
              <a:buNone/>
            </a:pPr>
            <a:r>
              <a:rPr lang="en-US" sz="3200" dirty="0" smtClean="0"/>
              <a:t>	</a:t>
            </a:r>
            <a:r>
              <a:rPr lang="en-US" sz="3200" dirty="0" smtClean="0">
                <a:solidFill>
                  <a:srgbClr val="00B050"/>
                </a:solidFill>
              </a:rPr>
              <a:t>-  No international airport operators</a:t>
            </a:r>
          </a:p>
          <a:p>
            <a:pPr lvl="1">
              <a:buNone/>
            </a:pPr>
            <a:r>
              <a:rPr lang="en-US" sz="3200" dirty="0" smtClean="0"/>
              <a:t>   -  </a:t>
            </a:r>
            <a:r>
              <a:rPr lang="en-US" sz="3200" dirty="0" smtClean="0">
                <a:solidFill>
                  <a:srgbClr val="7030A0"/>
                </a:solidFill>
              </a:rPr>
              <a:t>No concession agreement with </a:t>
            </a:r>
            <a:r>
              <a:rPr lang="en-US" sz="3200" dirty="0" err="1" smtClean="0">
                <a:solidFill>
                  <a:srgbClr val="7030A0"/>
                </a:solidFill>
              </a:rPr>
              <a:t>GoI</a:t>
            </a:r>
            <a:endParaRPr lang="en-US" sz="3200" dirty="0" smtClean="0">
              <a:solidFill>
                <a:srgbClr val="7030A0"/>
              </a:solidFill>
            </a:endParaRPr>
          </a:p>
          <a:p>
            <a:pPr lvl="1">
              <a:buNone/>
            </a:pPr>
            <a:r>
              <a:rPr lang="en-US" sz="3200" dirty="0" smtClean="0"/>
              <a:t>   -  </a:t>
            </a:r>
            <a:r>
              <a:rPr lang="en-US" sz="3200" dirty="0" smtClean="0">
                <a:solidFill>
                  <a:schemeClr val="accent3">
                    <a:lumMod val="50000"/>
                  </a:schemeClr>
                </a:solidFill>
              </a:rPr>
              <a:t>Land acquisition by the company</a:t>
            </a:r>
          </a:p>
          <a:p>
            <a:pPr lvl="1">
              <a:buNone/>
            </a:pPr>
            <a:r>
              <a:rPr lang="en-US" sz="3200" dirty="0" smtClean="0"/>
              <a:t> 	-  </a:t>
            </a:r>
            <a:r>
              <a:rPr lang="en-US" sz="3200" dirty="0" smtClean="0">
                <a:solidFill>
                  <a:schemeClr val="accent2">
                    <a:lumMod val="75000"/>
                  </a:schemeClr>
                </a:solidFill>
              </a:rPr>
              <a:t>Unique model of fund raising</a:t>
            </a:r>
          </a:p>
          <a:p>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State Support </a:t>
            </a:r>
            <a:endParaRPr lang="en-US" dirty="0"/>
          </a:p>
        </p:txBody>
      </p:sp>
      <p:sp>
        <p:nvSpPr>
          <p:cNvPr id="3" name="Content Placeholder 2"/>
          <p:cNvSpPr>
            <a:spLocks noGrp="1"/>
          </p:cNvSpPr>
          <p:nvPr>
            <p:ph idx="1"/>
          </p:nvPr>
        </p:nvSpPr>
        <p:spPr/>
        <p:txBody>
          <a:bodyPr/>
          <a:lstStyle/>
          <a:p>
            <a:r>
              <a:rPr lang="en-US" sz="4000" dirty="0" err="1" smtClean="0">
                <a:solidFill>
                  <a:schemeClr val="accent2">
                    <a:lumMod val="75000"/>
                  </a:schemeClr>
                </a:solidFill>
              </a:rPr>
              <a:t>GoI</a:t>
            </a:r>
            <a:r>
              <a:rPr lang="en-US" sz="4000" dirty="0" smtClean="0">
                <a:solidFill>
                  <a:schemeClr val="accent2">
                    <a:lumMod val="75000"/>
                  </a:schemeClr>
                </a:solidFill>
              </a:rPr>
              <a:t>	- Concession /state support    </a:t>
            </a:r>
          </a:p>
          <a:p>
            <a:r>
              <a:rPr lang="en-US" sz="4000" dirty="0" smtClean="0">
                <a:solidFill>
                  <a:schemeClr val="accent2">
                    <a:lumMod val="75000"/>
                  </a:schemeClr>
                </a:solidFill>
              </a:rPr>
              <a:t>                   agreements with the JVC</a:t>
            </a:r>
          </a:p>
          <a:p>
            <a:r>
              <a:rPr lang="en-US" sz="4000" dirty="0" smtClean="0">
                <a:solidFill>
                  <a:srgbClr val="00B0F0"/>
                </a:solidFill>
              </a:rPr>
              <a:t>AAI	- CNS and ATM services</a:t>
            </a:r>
          </a:p>
          <a:p>
            <a:r>
              <a:rPr lang="en-US" sz="4000" dirty="0" smtClean="0">
                <a:solidFill>
                  <a:srgbClr val="7030A0"/>
                </a:solidFill>
              </a:rPr>
              <a:t>States	- Land on lease, Tax rebate, </a:t>
            </a:r>
          </a:p>
          <a:p>
            <a:r>
              <a:rPr lang="en-US" sz="4000" dirty="0" smtClean="0">
                <a:solidFill>
                  <a:srgbClr val="7030A0"/>
                </a:solidFill>
              </a:rPr>
              <a:t>               grant</a:t>
            </a:r>
          </a:p>
          <a:p>
            <a:r>
              <a:rPr lang="en-US" dirty="0" smtClean="0"/>
              <a:t>            </a:t>
            </a:r>
          </a:p>
          <a:p>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Legal provisions</a:t>
            </a:r>
            <a:endParaRPr lang="en-US" dirty="0"/>
          </a:p>
        </p:txBody>
      </p:sp>
      <p:sp>
        <p:nvSpPr>
          <p:cNvPr id="3" name="Content Placeholder 2"/>
          <p:cNvSpPr>
            <a:spLocks noGrp="1"/>
          </p:cNvSpPr>
          <p:nvPr>
            <p:ph idx="1"/>
          </p:nvPr>
        </p:nvSpPr>
        <p:spPr/>
        <p:txBody>
          <a:bodyPr/>
          <a:lstStyle/>
          <a:p>
            <a:r>
              <a:rPr lang="en-US" dirty="0" smtClean="0">
                <a:solidFill>
                  <a:srgbClr val="7030A0"/>
                </a:solidFill>
              </a:rPr>
              <a:t>Aircraft Act 1934 </a:t>
            </a:r>
          </a:p>
          <a:p>
            <a:r>
              <a:rPr lang="en-US" dirty="0" smtClean="0"/>
              <a:t>        </a:t>
            </a:r>
            <a:r>
              <a:rPr lang="en-US" dirty="0" smtClean="0">
                <a:solidFill>
                  <a:schemeClr val="bg2">
                    <a:lumMod val="25000"/>
                  </a:schemeClr>
                </a:solidFill>
              </a:rPr>
              <a:t>- Basically deals with State airports</a:t>
            </a:r>
          </a:p>
          <a:p>
            <a:r>
              <a:rPr lang="en-US" dirty="0" smtClean="0">
                <a:solidFill>
                  <a:schemeClr val="bg2">
                    <a:lumMod val="25000"/>
                  </a:schemeClr>
                </a:solidFill>
              </a:rPr>
              <a:t>        - Applicability to private airports</a:t>
            </a:r>
          </a:p>
          <a:p>
            <a:r>
              <a:rPr lang="en-US" dirty="0" smtClean="0">
                <a:solidFill>
                  <a:schemeClr val="bg2">
                    <a:lumMod val="25000"/>
                  </a:schemeClr>
                </a:solidFill>
              </a:rPr>
              <a:t>        - Safety, security, International obligations</a:t>
            </a:r>
          </a:p>
          <a:p>
            <a:r>
              <a:rPr lang="en-US" dirty="0" smtClean="0">
                <a:solidFill>
                  <a:schemeClr val="bg2">
                    <a:lumMod val="25000"/>
                  </a:schemeClr>
                </a:solidFill>
              </a:rPr>
              <a:t>        - Economic regulation of  non-AAI  </a:t>
            </a:r>
          </a:p>
          <a:p>
            <a:r>
              <a:rPr lang="en-US" dirty="0" smtClean="0">
                <a:solidFill>
                  <a:schemeClr val="bg2">
                    <a:lumMod val="25000"/>
                  </a:schemeClr>
                </a:solidFill>
              </a:rPr>
              <a:t>                         airports , licensing </a:t>
            </a:r>
          </a:p>
          <a:p>
            <a:r>
              <a:rPr lang="en-US" dirty="0" smtClean="0">
                <a:solidFill>
                  <a:schemeClr val="bg2">
                    <a:lumMod val="25000"/>
                  </a:schemeClr>
                </a:solidFill>
              </a:rPr>
              <a:t>        - Rule Making powers of </a:t>
            </a:r>
            <a:r>
              <a:rPr lang="en-US" dirty="0" err="1" smtClean="0">
                <a:solidFill>
                  <a:schemeClr val="bg2">
                    <a:lumMod val="25000"/>
                  </a:schemeClr>
                </a:solidFill>
              </a:rPr>
              <a:t>GoI</a:t>
            </a:r>
            <a:r>
              <a:rPr lang="en-US" dirty="0" smtClean="0">
                <a:solidFill>
                  <a:schemeClr val="bg2">
                    <a:lumMod val="25000"/>
                  </a:schemeClr>
                </a:solidFill>
              </a:rPr>
              <a:t> </a:t>
            </a:r>
            <a:endParaRPr lang="en-US" dirty="0">
              <a:solidFill>
                <a:schemeClr val="bg2">
                  <a:lumMod val="25000"/>
                </a:schemeClr>
              </a:solidFil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44562"/>
          </a:xfrm>
        </p:spPr>
        <p:txBody>
          <a:bodyPr/>
          <a:lstStyle/>
          <a:p>
            <a:r>
              <a:rPr lang="en-US" dirty="0" smtClean="0"/>
              <a:t>Legal Provisions</a:t>
            </a:r>
            <a:endParaRPr lang="en-US" dirty="0"/>
          </a:p>
        </p:txBody>
      </p:sp>
      <p:sp>
        <p:nvSpPr>
          <p:cNvPr id="3" name="Content Placeholder 2"/>
          <p:cNvSpPr>
            <a:spLocks noGrp="1"/>
          </p:cNvSpPr>
          <p:nvPr>
            <p:ph idx="1"/>
          </p:nvPr>
        </p:nvSpPr>
        <p:spPr>
          <a:xfrm>
            <a:off x="457200" y="1295400"/>
            <a:ext cx="8686800" cy="5562600"/>
          </a:xfrm>
        </p:spPr>
        <p:txBody>
          <a:bodyPr>
            <a:normAutofit fontScale="92500" lnSpcReduction="10000"/>
          </a:bodyPr>
          <a:lstStyle/>
          <a:p>
            <a:pPr marL="68263" indent="-68263">
              <a:buNone/>
            </a:pPr>
            <a:r>
              <a:rPr lang="en-US" sz="2800" dirty="0" smtClean="0">
                <a:solidFill>
                  <a:srgbClr val="7030A0"/>
                </a:solidFill>
              </a:rPr>
              <a:t>Aircraft Rules 1937</a:t>
            </a:r>
          </a:p>
          <a:p>
            <a:pPr marL="68263" indent="-68263">
              <a:buNone/>
            </a:pPr>
            <a:r>
              <a:rPr lang="en-US" sz="2800" dirty="0" smtClean="0">
                <a:solidFill>
                  <a:srgbClr val="7030A0"/>
                </a:solidFill>
              </a:rPr>
              <a:t>         - Part XI</a:t>
            </a:r>
          </a:p>
          <a:p>
            <a:pPr marL="68263" indent="-68263">
              <a:buNone/>
            </a:pPr>
            <a:r>
              <a:rPr lang="en-US" sz="2800" dirty="0" smtClean="0">
                <a:solidFill>
                  <a:srgbClr val="7030A0"/>
                </a:solidFill>
              </a:rPr>
              <a:t>         - licensing, charges, UDF, DF,PSF</a:t>
            </a:r>
          </a:p>
          <a:p>
            <a:pPr marL="68263" indent="-68263">
              <a:buNone/>
            </a:pPr>
            <a:r>
              <a:rPr lang="en-US" sz="2800" dirty="0" smtClean="0">
                <a:solidFill>
                  <a:srgbClr val="7030A0"/>
                </a:solidFill>
              </a:rPr>
              <a:t>         - Safety, International obligation</a:t>
            </a:r>
          </a:p>
          <a:p>
            <a:pPr marL="68263" indent="-68263">
              <a:buNone/>
            </a:pPr>
            <a:r>
              <a:rPr lang="en-US" sz="2800" dirty="0" smtClean="0">
                <a:solidFill>
                  <a:srgbClr val="7030A0"/>
                </a:solidFill>
              </a:rPr>
              <a:t> </a:t>
            </a:r>
            <a:r>
              <a:rPr lang="en-US" sz="2800" dirty="0" smtClean="0">
                <a:solidFill>
                  <a:srgbClr val="00B050"/>
                </a:solidFill>
              </a:rPr>
              <a:t>AAI Act 1994- partially applicable to private airports</a:t>
            </a:r>
          </a:p>
          <a:p>
            <a:pPr marL="68263" indent="-68263">
              <a:buNone/>
            </a:pPr>
            <a:r>
              <a:rPr lang="en-US" sz="2800" dirty="0" smtClean="0">
                <a:solidFill>
                  <a:srgbClr val="7030A0"/>
                </a:solidFill>
              </a:rPr>
              <a:t>      </a:t>
            </a:r>
            <a:r>
              <a:rPr lang="en-US" sz="2800" dirty="0" smtClean="0"/>
              <a:t>3(a) - Applicable to </a:t>
            </a:r>
            <a:r>
              <a:rPr lang="en-US" sz="2800" dirty="0" smtClean="0">
                <a:solidFill>
                  <a:srgbClr val="7030A0"/>
                </a:solidFill>
              </a:rPr>
              <a:t>“</a:t>
            </a:r>
            <a:r>
              <a:rPr lang="en-US" sz="2800" dirty="0" smtClean="0"/>
              <a:t>all airports where at air transport           </a:t>
            </a:r>
          </a:p>
          <a:p>
            <a:pPr marL="68263" indent="-68263">
              <a:buNone/>
            </a:pPr>
            <a:r>
              <a:rPr lang="en-US" sz="2800" dirty="0" smtClean="0"/>
              <a:t>       services are operated or are intended to be operated, other   </a:t>
            </a:r>
          </a:p>
          <a:p>
            <a:pPr marL="68263" indent="-68263">
              <a:buNone/>
            </a:pPr>
            <a:r>
              <a:rPr lang="en-US" sz="2800" dirty="0" smtClean="0"/>
              <a:t>       than airports and airfields belonging to, or subject to the   </a:t>
            </a:r>
          </a:p>
          <a:p>
            <a:pPr marL="68263" indent="-68263">
              <a:buNone/>
            </a:pPr>
            <a:r>
              <a:rPr lang="en-US" sz="2800" dirty="0" smtClean="0"/>
              <a:t>       control of, any armed force of the Union; </a:t>
            </a:r>
            <a:endParaRPr lang="en-US" sz="2800" dirty="0" smtClean="0">
              <a:solidFill>
                <a:srgbClr val="7030A0"/>
              </a:solidFill>
            </a:endParaRPr>
          </a:p>
          <a:p>
            <a:pPr>
              <a:buNone/>
            </a:pPr>
            <a:r>
              <a:rPr lang="en-US" sz="2800" dirty="0" smtClean="0">
                <a:solidFill>
                  <a:srgbClr val="7030A0"/>
                </a:solidFill>
              </a:rPr>
              <a:t>      3(</a:t>
            </a:r>
            <a:r>
              <a:rPr lang="en-US" sz="2800" dirty="0" err="1" smtClean="0">
                <a:solidFill>
                  <a:srgbClr val="7030A0"/>
                </a:solidFill>
              </a:rPr>
              <a:t>aa</a:t>
            </a:r>
            <a:r>
              <a:rPr lang="en-US" sz="2800" dirty="0" smtClean="0">
                <a:solidFill>
                  <a:srgbClr val="7030A0"/>
                </a:solidFill>
              </a:rPr>
              <a:t>) all private airports in so far as it relates to providing Air    traffic service, to issue directions under section 37 to them and for the purpose of chapter VA (eviction of </a:t>
            </a:r>
            <a:r>
              <a:rPr lang="en-US" sz="2800" dirty="0" err="1" smtClean="0">
                <a:solidFill>
                  <a:srgbClr val="7030A0"/>
                </a:solidFill>
              </a:rPr>
              <a:t>unauthorised</a:t>
            </a:r>
            <a:r>
              <a:rPr lang="en-US" sz="2800" dirty="0" smtClean="0">
                <a:solidFill>
                  <a:srgbClr val="7030A0"/>
                </a:solidFill>
              </a:rPr>
              <a:t> </a:t>
            </a:r>
            <a:r>
              <a:rPr lang="en-US" sz="2800" dirty="0" err="1" smtClean="0">
                <a:solidFill>
                  <a:srgbClr val="7030A0"/>
                </a:solidFill>
              </a:rPr>
              <a:t>occupents</a:t>
            </a:r>
            <a:r>
              <a:rPr lang="en-US" sz="2800" dirty="0" smtClean="0">
                <a:solidFill>
                  <a:srgbClr val="7030A0"/>
                </a:solidFill>
              </a:rPr>
              <a:t> etc)</a:t>
            </a:r>
          </a:p>
          <a:p>
            <a:pPr>
              <a:buNone/>
            </a:pPr>
            <a:endParaRPr lang="en-US" sz="2800" dirty="0" smtClean="0">
              <a:solidFill>
                <a:srgbClr val="7030A0"/>
              </a:solidFill>
            </a:endParaRPr>
          </a:p>
          <a:p>
            <a:pPr marL="68263" indent="-68263"/>
            <a:endParaRPr lang="en-US" dirty="0">
              <a:solidFill>
                <a:srgbClr val="7030A0"/>
              </a:solidFill>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AAI Act 1994 -Amendment Act</a:t>
            </a:r>
            <a:endParaRPr lang="en-IN" dirty="0"/>
          </a:p>
        </p:txBody>
      </p:sp>
      <p:sp>
        <p:nvSpPr>
          <p:cNvPr id="3" name="Content Placeholder 2"/>
          <p:cNvSpPr>
            <a:spLocks noGrp="1"/>
          </p:cNvSpPr>
          <p:nvPr>
            <p:ph idx="1"/>
          </p:nvPr>
        </p:nvSpPr>
        <p:spPr/>
        <p:txBody>
          <a:bodyPr>
            <a:normAutofit fontScale="92500" lnSpcReduction="10000"/>
          </a:bodyPr>
          <a:lstStyle/>
          <a:p>
            <a:pPr>
              <a:buNone/>
            </a:pPr>
            <a:r>
              <a:rPr lang="en-US" dirty="0" smtClean="0"/>
              <a:t>The salient features of the Bill are as under:-</a:t>
            </a:r>
            <a:endParaRPr lang="en-IN" dirty="0" smtClean="0"/>
          </a:p>
          <a:p>
            <a:pPr lvl="0">
              <a:buNone/>
            </a:pPr>
            <a:r>
              <a:rPr lang="en-US" dirty="0" smtClean="0"/>
              <a:t>-   It amends section 1 as well as section 2 of the Act to </a:t>
            </a:r>
            <a:r>
              <a:rPr lang="en-US" dirty="0" smtClean="0">
                <a:solidFill>
                  <a:srgbClr val="0070C0"/>
                </a:solidFill>
              </a:rPr>
              <a:t>exclude the private airports from the purview of the AAI Act</a:t>
            </a:r>
            <a:r>
              <a:rPr lang="en-US" dirty="0" smtClean="0"/>
              <a:t> except for certain limited purposes and to provide for definition of a private airport.</a:t>
            </a:r>
          </a:p>
          <a:p>
            <a:pPr lvl="0">
              <a:buNone/>
            </a:pPr>
            <a:r>
              <a:rPr lang="en-US" dirty="0" smtClean="0"/>
              <a:t>-   The proposed amendment would also provide </a:t>
            </a:r>
            <a:r>
              <a:rPr lang="en-US" dirty="0" smtClean="0">
                <a:solidFill>
                  <a:srgbClr val="0070C0"/>
                </a:solidFill>
              </a:rPr>
              <a:t>adequate comfort levels</a:t>
            </a:r>
            <a:r>
              <a:rPr lang="en-US" dirty="0" smtClean="0"/>
              <a:t> to enhance investors’ confidence and to </a:t>
            </a:r>
            <a:r>
              <a:rPr lang="en-US" dirty="0" smtClean="0">
                <a:solidFill>
                  <a:srgbClr val="0070C0"/>
                </a:solidFill>
              </a:rPr>
              <a:t>ensure a level playing field to private sector</a:t>
            </a:r>
            <a:r>
              <a:rPr lang="en-US" dirty="0" smtClean="0"/>
              <a:t>, </a:t>
            </a:r>
            <a:r>
              <a:rPr lang="en-US" dirty="0" err="1" smtClean="0"/>
              <a:t>greenfield</a:t>
            </a:r>
            <a:r>
              <a:rPr lang="en-US" dirty="0" smtClean="0"/>
              <a:t> airports by </a:t>
            </a:r>
            <a:r>
              <a:rPr lang="en-US" dirty="0" smtClean="0">
                <a:solidFill>
                  <a:srgbClr val="0070C0"/>
                </a:solidFill>
              </a:rPr>
              <a:t>lifting control of the AAI </a:t>
            </a:r>
            <a:r>
              <a:rPr lang="en-US" dirty="0" smtClean="0"/>
              <a:t>except in certain respects. </a:t>
            </a:r>
            <a:endParaRPr lang="en-IN" dirty="0" smtClean="0"/>
          </a:p>
          <a:p>
            <a:endParaRPr lang="en-IN"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Legal Definition- Private Airport </a:t>
            </a:r>
            <a:endParaRPr lang="en-US" dirty="0"/>
          </a:p>
        </p:txBody>
      </p:sp>
      <p:sp>
        <p:nvSpPr>
          <p:cNvPr id="3" name="Content Placeholder 2"/>
          <p:cNvSpPr>
            <a:spLocks noGrp="1"/>
          </p:cNvSpPr>
          <p:nvPr>
            <p:ph idx="1"/>
          </p:nvPr>
        </p:nvSpPr>
        <p:spPr>
          <a:xfrm>
            <a:off x="457200" y="1295400"/>
            <a:ext cx="8229600" cy="5029200"/>
          </a:xfrm>
        </p:spPr>
        <p:txBody>
          <a:bodyPr>
            <a:normAutofit/>
          </a:bodyPr>
          <a:lstStyle/>
          <a:p>
            <a:r>
              <a:rPr lang="en-US" sz="4400" dirty="0" smtClean="0">
                <a:solidFill>
                  <a:srgbClr val="0070C0"/>
                </a:solidFill>
              </a:rPr>
              <a:t>No definition  in</a:t>
            </a:r>
          </a:p>
          <a:p>
            <a:pPr>
              <a:buNone/>
            </a:pPr>
            <a:r>
              <a:rPr lang="en-US" sz="4400" dirty="0" smtClean="0">
                <a:solidFill>
                  <a:srgbClr val="0070C0"/>
                </a:solidFill>
              </a:rPr>
              <a:t>                   </a:t>
            </a:r>
            <a:r>
              <a:rPr lang="en-US" sz="4400" dirty="0" smtClean="0">
                <a:solidFill>
                  <a:srgbClr val="C00000"/>
                </a:solidFill>
              </a:rPr>
              <a:t>- Aircraft Act 1934</a:t>
            </a:r>
          </a:p>
          <a:p>
            <a:pPr>
              <a:buNone/>
            </a:pPr>
            <a:r>
              <a:rPr lang="en-US" sz="4400" dirty="0" smtClean="0">
                <a:solidFill>
                  <a:srgbClr val="C00000"/>
                </a:solidFill>
              </a:rPr>
              <a:t>                   - Aircraft Rules 1937</a:t>
            </a:r>
          </a:p>
          <a:p>
            <a:r>
              <a:rPr lang="en-US" sz="4400" dirty="0" smtClean="0"/>
              <a:t>First definition in  </a:t>
            </a:r>
            <a:r>
              <a:rPr lang="en-US" sz="4400" dirty="0" smtClean="0">
                <a:solidFill>
                  <a:srgbClr val="7030A0"/>
                </a:solidFill>
              </a:rPr>
              <a:t>AAI Act 1994</a:t>
            </a:r>
            <a:r>
              <a:rPr lang="en-US" sz="4400" dirty="0" smtClean="0"/>
              <a:t> </a:t>
            </a:r>
          </a:p>
          <a:p>
            <a:pPr>
              <a:buNone/>
            </a:pPr>
            <a:r>
              <a:rPr lang="en-US" sz="4400" dirty="0" smtClean="0"/>
              <a:t>              - inserted by Act 43 of 2003</a:t>
            </a:r>
          </a:p>
          <a:p>
            <a:pPr>
              <a:buNone/>
            </a:pPr>
            <a:r>
              <a:rPr lang="en-US" sz="4400" dirty="0" smtClean="0"/>
              <a:t>              - </a:t>
            </a:r>
            <a:r>
              <a:rPr lang="en-US" sz="4400" dirty="0" err="1" smtClean="0"/>
              <a:t>w.e.f</a:t>
            </a:r>
            <a:r>
              <a:rPr lang="en-US" sz="4400" dirty="0" smtClean="0"/>
              <a:t> 1.7.2004</a:t>
            </a:r>
            <a:r>
              <a:rPr lang="en-US" dirty="0" smtClean="0"/>
              <a:t>      </a:t>
            </a: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B050"/>
                </a:solidFill>
              </a:rPr>
              <a:t>Private Airport - Definition</a:t>
            </a:r>
            <a:endParaRPr lang="en-IN" dirty="0">
              <a:solidFill>
                <a:srgbClr val="00B050"/>
              </a:solidFill>
            </a:endParaRPr>
          </a:p>
        </p:txBody>
      </p:sp>
      <p:sp>
        <p:nvSpPr>
          <p:cNvPr id="3" name="Content Placeholder 2"/>
          <p:cNvSpPr>
            <a:spLocks noGrp="1"/>
          </p:cNvSpPr>
          <p:nvPr>
            <p:ph idx="1"/>
          </p:nvPr>
        </p:nvSpPr>
        <p:spPr>
          <a:xfrm>
            <a:off x="457200" y="1371600"/>
            <a:ext cx="8229600" cy="5105400"/>
          </a:xfrm>
        </p:spPr>
        <p:txBody>
          <a:bodyPr>
            <a:normAutofit/>
          </a:bodyPr>
          <a:lstStyle/>
          <a:p>
            <a:r>
              <a:rPr lang="en-US" dirty="0" smtClean="0">
                <a:solidFill>
                  <a:srgbClr val="7030A0"/>
                </a:solidFill>
              </a:rPr>
              <a:t>Private airport </a:t>
            </a:r>
            <a:r>
              <a:rPr lang="en-US" dirty="0" smtClean="0"/>
              <a:t>means an airport owned, developed or managed by-</a:t>
            </a:r>
          </a:p>
          <a:p>
            <a:pPr>
              <a:buNone/>
            </a:pPr>
            <a:r>
              <a:rPr lang="en-US" dirty="0" smtClean="0"/>
              <a:t> (</a:t>
            </a:r>
            <a:r>
              <a:rPr lang="en-US" dirty="0" err="1" smtClean="0"/>
              <a:t>i</a:t>
            </a:r>
            <a:r>
              <a:rPr lang="en-US" dirty="0" smtClean="0"/>
              <a:t>) any person or agency other than the Authority or any state Government </a:t>
            </a:r>
          </a:p>
          <a:p>
            <a:pPr>
              <a:buNone/>
            </a:pPr>
            <a:r>
              <a:rPr lang="en-US" dirty="0" smtClean="0"/>
              <a:t> (ii) any person or agency jointly with the Authority  or any state Government or both where the share of such person or agency, as the case may be , in </a:t>
            </a:r>
            <a:r>
              <a:rPr lang="en-US" dirty="0" smtClean="0">
                <a:solidFill>
                  <a:srgbClr val="7030A0"/>
                </a:solidFill>
              </a:rPr>
              <a:t>the assets </a:t>
            </a:r>
            <a:r>
              <a:rPr lang="en-US" dirty="0" smtClean="0"/>
              <a:t>of the private </a:t>
            </a:r>
            <a:r>
              <a:rPr lang="en-US" dirty="0" smtClean="0">
                <a:solidFill>
                  <a:srgbClr val="7030A0"/>
                </a:solidFill>
              </a:rPr>
              <a:t>airport </a:t>
            </a:r>
            <a:r>
              <a:rPr lang="en-US" dirty="0" smtClean="0"/>
              <a:t>is more than </a:t>
            </a:r>
            <a:r>
              <a:rPr lang="en-US" dirty="0" smtClean="0">
                <a:solidFill>
                  <a:srgbClr val="7030A0"/>
                </a:solidFill>
              </a:rPr>
              <a:t>fifty percent  </a:t>
            </a:r>
          </a:p>
          <a:p>
            <a:endParaRPr lang="en-IN"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304800"/>
            <a:ext cx="8229600" cy="868362"/>
          </a:xfrm>
        </p:spPr>
        <p:txBody>
          <a:bodyPr>
            <a:normAutofit/>
          </a:bodyPr>
          <a:lstStyle/>
          <a:p>
            <a:r>
              <a:rPr lang="en-US" sz="3200" dirty="0" smtClean="0"/>
              <a:t>Financing of Bangalore Greenfield Airport  </a:t>
            </a:r>
            <a:endParaRPr lang="en-IN" sz="3200" dirty="0"/>
          </a:p>
        </p:txBody>
      </p:sp>
      <p:graphicFrame>
        <p:nvGraphicFramePr>
          <p:cNvPr id="5" name="Content Placeholder 4"/>
          <p:cNvGraphicFramePr>
            <a:graphicFrameLocks noGrp="1"/>
          </p:cNvGraphicFramePr>
          <p:nvPr>
            <p:ph idx="1"/>
          </p:nvPr>
        </p:nvGraphicFramePr>
        <p:xfrm>
          <a:off x="381000" y="1219200"/>
          <a:ext cx="8610600" cy="4448616"/>
        </p:xfrm>
        <a:graphic>
          <a:graphicData uri="http://schemas.openxmlformats.org/drawingml/2006/table">
            <a:tbl>
              <a:tblPr firstRow="1" bandRow="1">
                <a:tableStyleId>{5C22544A-7EE6-4342-B048-85BDC9FD1C3A}</a:tableStyleId>
              </a:tblPr>
              <a:tblGrid>
                <a:gridCol w="457200"/>
                <a:gridCol w="3657600"/>
                <a:gridCol w="1905000"/>
                <a:gridCol w="1371600"/>
                <a:gridCol w="1219200"/>
              </a:tblGrid>
              <a:tr h="563503">
                <a:tc>
                  <a:txBody>
                    <a:bodyPr/>
                    <a:lstStyle/>
                    <a:p>
                      <a:endParaRPr lang="en-IN" dirty="0"/>
                    </a:p>
                  </a:txBody>
                  <a:tcPr/>
                </a:tc>
                <a:tc>
                  <a:txBody>
                    <a:bodyPr/>
                    <a:lstStyle/>
                    <a:p>
                      <a:pPr algn="l"/>
                      <a:r>
                        <a:rPr lang="en-US" dirty="0" smtClean="0"/>
                        <a:t>Source of Fund</a:t>
                      </a:r>
                      <a:endParaRPr lang="en-IN" dirty="0"/>
                    </a:p>
                  </a:txBody>
                  <a:tcPr/>
                </a:tc>
                <a:tc>
                  <a:txBody>
                    <a:bodyPr/>
                    <a:lstStyle/>
                    <a:p>
                      <a:pPr>
                        <a:lnSpc>
                          <a:spcPct val="115000"/>
                        </a:lnSpc>
                        <a:spcAft>
                          <a:spcPts val="0"/>
                        </a:spcAft>
                      </a:pPr>
                      <a:r>
                        <a:rPr lang="en-US" sz="1600" b="1" dirty="0" smtClean="0">
                          <a:latin typeface="Calibri"/>
                          <a:ea typeface="Times New Roman"/>
                          <a:cs typeface="Times New Roman"/>
                        </a:rPr>
                        <a:t>      Rs</a:t>
                      </a:r>
                      <a:r>
                        <a:rPr lang="en-US" sz="1600" b="1" dirty="0">
                          <a:latin typeface="Calibri"/>
                          <a:ea typeface="Times New Roman"/>
                          <a:cs typeface="Times New Roman"/>
                        </a:rPr>
                        <a:t>. in million</a:t>
                      </a:r>
                      <a:endParaRPr lang="en-IN" sz="16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600" b="1" dirty="0">
                          <a:latin typeface="Calibri"/>
                          <a:ea typeface="Times New Roman"/>
                          <a:cs typeface="Times New Roman"/>
                        </a:rPr>
                        <a:t>Percentage</a:t>
                      </a:r>
                      <a:endParaRPr lang="en-IN" sz="16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600" b="1" dirty="0">
                          <a:latin typeface="Calibri"/>
                          <a:ea typeface="Times New Roman"/>
                          <a:cs typeface="Times New Roman"/>
                        </a:rPr>
                        <a:t>Equity</a:t>
                      </a:r>
                      <a:endParaRPr lang="en-IN" sz="1600" dirty="0">
                        <a:latin typeface="Calibri"/>
                        <a:ea typeface="Times New Roman"/>
                        <a:cs typeface="Times New Roman"/>
                      </a:endParaRPr>
                    </a:p>
                  </a:txBody>
                  <a:tcPr marL="68580" marR="68580" marT="0" marB="0"/>
                </a:tc>
              </a:tr>
              <a:tr h="414611">
                <a:tc>
                  <a:txBody>
                    <a:bodyPr/>
                    <a:lstStyle/>
                    <a:p>
                      <a:pPr algn="ctr">
                        <a:lnSpc>
                          <a:spcPct val="115000"/>
                        </a:lnSpc>
                        <a:spcAft>
                          <a:spcPts val="0"/>
                        </a:spcAft>
                      </a:pPr>
                      <a:r>
                        <a:rPr lang="en-US" sz="1800" dirty="0">
                          <a:latin typeface="Calibri"/>
                          <a:ea typeface="Times New Roman"/>
                          <a:cs typeface="Times New Roman"/>
                        </a:rPr>
                        <a:t>A</a:t>
                      </a:r>
                      <a:endParaRPr lang="en-IN" sz="1800" dirty="0">
                        <a:latin typeface="Calibri"/>
                        <a:ea typeface="Times New Roman"/>
                        <a:cs typeface="Times New Roman"/>
                      </a:endParaRPr>
                    </a:p>
                  </a:txBody>
                  <a:tcPr marL="68580" marR="68580" marT="0" marB="0"/>
                </a:tc>
                <a:tc>
                  <a:txBody>
                    <a:bodyPr/>
                    <a:lstStyle/>
                    <a:p>
                      <a:pPr algn="l">
                        <a:lnSpc>
                          <a:spcPct val="115000"/>
                        </a:lnSpc>
                        <a:spcAft>
                          <a:spcPts val="0"/>
                        </a:spcAft>
                      </a:pPr>
                      <a:r>
                        <a:rPr lang="en-US" sz="1800" dirty="0">
                          <a:latin typeface="Calibri"/>
                          <a:ea typeface="Times New Roman"/>
                          <a:cs typeface="Times New Roman"/>
                        </a:rPr>
                        <a:t>Equity</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endParaRPr lang="en-US" sz="1800" dirty="0">
                        <a:latin typeface="Calibri"/>
                        <a:ea typeface="Times New Roman"/>
                        <a:cs typeface="Times New Roman"/>
                      </a:endParaRPr>
                    </a:p>
                  </a:txBody>
                  <a:tcPr marL="68580" marR="68580" marT="0" marB="0"/>
                </a:tc>
                <a:tc>
                  <a:txBody>
                    <a:bodyPr/>
                    <a:lstStyle/>
                    <a:p>
                      <a:pPr algn="ctr">
                        <a:lnSpc>
                          <a:spcPct val="115000"/>
                        </a:lnSpc>
                        <a:spcAft>
                          <a:spcPts val="0"/>
                        </a:spcAft>
                      </a:pPr>
                      <a:endParaRPr lang="en-US" sz="1800" dirty="0">
                        <a:latin typeface="Calibri"/>
                        <a:ea typeface="Times New Roman"/>
                        <a:cs typeface="Times New Roman"/>
                      </a:endParaRPr>
                    </a:p>
                  </a:txBody>
                  <a:tcPr marL="68580" marR="68580" marT="0" marB="0"/>
                </a:tc>
                <a:tc>
                  <a:txBody>
                    <a:bodyPr/>
                    <a:lstStyle/>
                    <a:p>
                      <a:pPr algn="ctr">
                        <a:lnSpc>
                          <a:spcPct val="115000"/>
                        </a:lnSpc>
                        <a:spcAft>
                          <a:spcPts val="0"/>
                        </a:spcAft>
                      </a:pPr>
                      <a:endParaRPr lang="en-US" sz="1800">
                        <a:latin typeface="Calibri"/>
                        <a:ea typeface="Times New Roman"/>
                        <a:cs typeface="Times New Roman"/>
                      </a:endParaRPr>
                    </a:p>
                  </a:txBody>
                  <a:tcPr marL="68580" marR="68580" marT="0" marB="0"/>
                </a:tc>
              </a:tr>
              <a:tr h="451438">
                <a:tc>
                  <a:txBody>
                    <a:bodyPr/>
                    <a:lstStyle/>
                    <a:p>
                      <a:pPr algn="ctr">
                        <a:lnSpc>
                          <a:spcPct val="115000"/>
                        </a:lnSpc>
                        <a:spcAft>
                          <a:spcPts val="0"/>
                        </a:spcAft>
                      </a:pPr>
                      <a:endParaRPr lang="en-US" sz="1800">
                        <a:latin typeface="Calibri"/>
                        <a:ea typeface="Times New Roman"/>
                        <a:cs typeface="Times New Roman"/>
                      </a:endParaRPr>
                    </a:p>
                  </a:txBody>
                  <a:tcPr marL="68580" marR="68580" marT="0" marB="0"/>
                </a:tc>
                <a:tc>
                  <a:txBody>
                    <a:bodyPr/>
                    <a:lstStyle/>
                    <a:p>
                      <a:pPr algn="l">
                        <a:lnSpc>
                          <a:spcPct val="115000"/>
                        </a:lnSpc>
                        <a:spcAft>
                          <a:spcPts val="0"/>
                        </a:spcAft>
                      </a:pPr>
                      <a:r>
                        <a:rPr lang="en-US" sz="1800" dirty="0">
                          <a:latin typeface="Calibri"/>
                          <a:ea typeface="Times New Roman"/>
                          <a:cs typeface="Times New Roman"/>
                        </a:rPr>
                        <a:t>        Private Entities </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2,417.6</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 </a:t>
                      </a:r>
                      <a:r>
                        <a:rPr lang="en-US" sz="1800" dirty="0" smtClean="0">
                          <a:latin typeface="Calibri"/>
                          <a:ea typeface="Times New Roman"/>
                          <a:cs typeface="Times New Roman"/>
                        </a:rPr>
                        <a:t>12.52 %</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a:latin typeface="Calibri"/>
                          <a:ea typeface="Times New Roman"/>
                          <a:cs typeface="Times New Roman"/>
                        </a:rPr>
                        <a:t> 76 %</a:t>
                      </a:r>
                      <a:endParaRPr lang="en-IN" sz="1800">
                        <a:latin typeface="Calibri"/>
                        <a:ea typeface="Times New Roman"/>
                        <a:cs typeface="Times New Roman"/>
                      </a:endParaRPr>
                    </a:p>
                  </a:txBody>
                  <a:tcPr marL="68580" marR="68580" marT="0" marB="0"/>
                </a:tc>
              </a:tr>
              <a:tr h="451438">
                <a:tc>
                  <a:txBody>
                    <a:bodyPr/>
                    <a:lstStyle/>
                    <a:p>
                      <a:pPr algn="ctr">
                        <a:lnSpc>
                          <a:spcPct val="115000"/>
                        </a:lnSpc>
                        <a:spcAft>
                          <a:spcPts val="0"/>
                        </a:spcAft>
                      </a:pPr>
                      <a:endParaRPr lang="en-US" sz="1800">
                        <a:latin typeface="Calibri"/>
                        <a:ea typeface="Times New Roman"/>
                        <a:cs typeface="Times New Roman"/>
                      </a:endParaRPr>
                    </a:p>
                  </a:txBody>
                  <a:tcPr marL="68580" marR="68580" marT="0" marB="0"/>
                </a:tc>
                <a:tc>
                  <a:txBody>
                    <a:bodyPr/>
                    <a:lstStyle/>
                    <a:p>
                      <a:pPr algn="l">
                        <a:lnSpc>
                          <a:spcPct val="115000"/>
                        </a:lnSpc>
                        <a:spcAft>
                          <a:spcPts val="0"/>
                        </a:spcAft>
                      </a:pPr>
                      <a:r>
                        <a:rPr lang="en-US" sz="1800" dirty="0">
                          <a:latin typeface="Calibri"/>
                          <a:ea typeface="Times New Roman"/>
                          <a:cs typeface="Times New Roman"/>
                        </a:rPr>
                        <a:t>        KSIDC </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    424.7</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    </a:t>
                      </a:r>
                      <a:r>
                        <a:rPr lang="en-US" sz="1800" dirty="0" smtClean="0">
                          <a:latin typeface="Calibri"/>
                          <a:ea typeface="Times New Roman"/>
                          <a:cs typeface="Times New Roman"/>
                        </a:rPr>
                        <a:t>2.20 %</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 </a:t>
                      </a:r>
                      <a:r>
                        <a:rPr lang="en-US" sz="1800" dirty="0" smtClean="0">
                          <a:latin typeface="Calibri"/>
                          <a:ea typeface="Times New Roman"/>
                          <a:cs typeface="Times New Roman"/>
                        </a:rPr>
                        <a:t>13 %</a:t>
                      </a:r>
                      <a:endParaRPr lang="en-IN" sz="1800" dirty="0">
                        <a:latin typeface="Calibri"/>
                        <a:ea typeface="Times New Roman"/>
                        <a:cs typeface="Times New Roman"/>
                      </a:endParaRPr>
                    </a:p>
                  </a:txBody>
                  <a:tcPr marL="68580" marR="68580" marT="0" marB="0"/>
                </a:tc>
              </a:tr>
              <a:tr h="451438">
                <a:tc>
                  <a:txBody>
                    <a:bodyPr/>
                    <a:lstStyle/>
                    <a:p>
                      <a:pPr algn="ctr">
                        <a:lnSpc>
                          <a:spcPct val="115000"/>
                        </a:lnSpc>
                        <a:spcAft>
                          <a:spcPts val="0"/>
                        </a:spcAft>
                      </a:pPr>
                      <a:endParaRPr lang="en-US" sz="1800">
                        <a:latin typeface="Calibri"/>
                        <a:ea typeface="Times New Roman"/>
                        <a:cs typeface="Times New Roman"/>
                      </a:endParaRPr>
                    </a:p>
                  </a:txBody>
                  <a:tcPr marL="68580" marR="68580" marT="0" marB="0"/>
                </a:tc>
                <a:tc>
                  <a:txBody>
                    <a:bodyPr/>
                    <a:lstStyle/>
                    <a:p>
                      <a:pPr algn="l">
                        <a:lnSpc>
                          <a:spcPct val="115000"/>
                        </a:lnSpc>
                        <a:spcAft>
                          <a:spcPts val="0"/>
                        </a:spcAft>
                      </a:pPr>
                      <a:r>
                        <a:rPr lang="en-US" sz="1800" dirty="0">
                          <a:latin typeface="Calibri"/>
                          <a:ea typeface="Times New Roman"/>
                          <a:cs typeface="Times New Roman"/>
                        </a:rPr>
                        <a:t>        AAI</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a:latin typeface="Calibri"/>
                          <a:ea typeface="Times New Roman"/>
                          <a:cs typeface="Times New Roman"/>
                        </a:rPr>
                        <a:t>    424.7</a:t>
                      </a:r>
                      <a:endParaRPr lang="en-IN" sz="180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    </a:t>
                      </a:r>
                      <a:r>
                        <a:rPr lang="en-US" sz="1800" dirty="0" smtClean="0">
                          <a:latin typeface="Calibri"/>
                          <a:ea typeface="Times New Roman"/>
                          <a:cs typeface="Times New Roman"/>
                        </a:rPr>
                        <a:t>2.20 %</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 </a:t>
                      </a:r>
                      <a:r>
                        <a:rPr lang="en-US" sz="1800" dirty="0" smtClean="0">
                          <a:latin typeface="Calibri"/>
                          <a:ea typeface="Times New Roman"/>
                          <a:cs typeface="Times New Roman"/>
                        </a:rPr>
                        <a:t>13 %</a:t>
                      </a:r>
                      <a:endParaRPr lang="en-IN" sz="1800" dirty="0">
                        <a:latin typeface="Calibri"/>
                        <a:ea typeface="Times New Roman"/>
                        <a:cs typeface="Times New Roman"/>
                      </a:endParaRPr>
                    </a:p>
                  </a:txBody>
                  <a:tcPr marL="68580" marR="68580" marT="0" marB="0"/>
                </a:tc>
              </a:tr>
              <a:tr h="601917">
                <a:tc>
                  <a:txBody>
                    <a:bodyPr/>
                    <a:lstStyle/>
                    <a:p>
                      <a:pPr algn="ctr">
                        <a:lnSpc>
                          <a:spcPct val="115000"/>
                        </a:lnSpc>
                        <a:spcAft>
                          <a:spcPts val="0"/>
                        </a:spcAft>
                      </a:pPr>
                      <a:r>
                        <a:rPr lang="en-US" sz="1800">
                          <a:latin typeface="Calibri"/>
                          <a:ea typeface="Times New Roman"/>
                          <a:cs typeface="Times New Roman"/>
                        </a:rPr>
                        <a:t>B</a:t>
                      </a:r>
                      <a:endParaRPr lang="en-IN" sz="1800">
                        <a:latin typeface="Calibri"/>
                        <a:ea typeface="Times New Roman"/>
                        <a:cs typeface="Times New Roman"/>
                      </a:endParaRPr>
                    </a:p>
                  </a:txBody>
                  <a:tcPr marL="68580" marR="68580" marT="0" marB="0"/>
                </a:tc>
                <a:tc>
                  <a:txBody>
                    <a:bodyPr/>
                    <a:lstStyle/>
                    <a:p>
                      <a:pPr algn="l">
                        <a:lnSpc>
                          <a:spcPct val="115000"/>
                        </a:lnSpc>
                        <a:spcAft>
                          <a:spcPts val="0"/>
                        </a:spcAft>
                      </a:pPr>
                      <a:r>
                        <a:rPr lang="en-US" sz="1800" dirty="0">
                          <a:latin typeface="Calibri"/>
                          <a:ea typeface="Times New Roman"/>
                          <a:cs typeface="Times New Roman"/>
                        </a:rPr>
                        <a:t>State Support form Government of Karnataka</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a:latin typeface="Calibri"/>
                          <a:ea typeface="Times New Roman"/>
                          <a:cs typeface="Times New Roman"/>
                        </a:rPr>
                        <a:t>3,500.0</a:t>
                      </a:r>
                      <a:endParaRPr lang="en-IN" sz="180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 </a:t>
                      </a:r>
                      <a:r>
                        <a:rPr lang="en-US" sz="1800" dirty="0" smtClean="0">
                          <a:latin typeface="Calibri"/>
                          <a:ea typeface="Times New Roman"/>
                          <a:cs typeface="Times New Roman"/>
                        </a:rPr>
                        <a:t>18.13 %</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endParaRPr lang="en-US" sz="1800" dirty="0">
                        <a:latin typeface="Calibri"/>
                        <a:ea typeface="Times New Roman"/>
                        <a:cs typeface="Times New Roman"/>
                      </a:endParaRPr>
                    </a:p>
                  </a:txBody>
                  <a:tcPr marL="68580" marR="68580" marT="0" marB="0"/>
                </a:tc>
              </a:tr>
              <a:tr h="451438">
                <a:tc>
                  <a:txBody>
                    <a:bodyPr/>
                    <a:lstStyle/>
                    <a:p>
                      <a:pPr algn="ctr">
                        <a:lnSpc>
                          <a:spcPct val="115000"/>
                        </a:lnSpc>
                        <a:spcAft>
                          <a:spcPts val="0"/>
                        </a:spcAft>
                      </a:pPr>
                      <a:r>
                        <a:rPr lang="en-US" sz="1800">
                          <a:latin typeface="Calibri"/>
                          <a:ea typeface="Times New Roman"/>
                          <a:cs typeface="Times New Roman"/>
                        </a:rPr>
                        <a:t>C</a:t>
                      </a:r>
                      <a:endParaRPr lang="en-IN" sz="1800">
                        <a:latin typeface="Calibri"/>
                        <a:ea typeface="Times New Roman"/>
                        <a:cs typeface="Times New Roman"/>
                      </a:endParaRPr>
                    </a:p>
                  </a:txBody>
                  <a:tcPr marL="68580" marR="68580" marT="0" marB="0"/>
                </a:tc>
                <a:tc>
                  <a:txBody>
                    <a:bodyPr/>
                    <a:lstStyle/>
                    <a:p>
                      <a:pPr algn="l">
                        <a:lnSpc>
                          <a:spcPct val="115000"/>
                        </a:lnSpc>
                        <a:spcAft>
                          <a:spcPts val="0"/>
                        </a:spcAft>
                      </a:pPr>
                      <a:r>
                        <a:rPr lang="en-US" sz="1800" dirty="0">
                          <a:latin typeface="Calibri"/>
                          <a:ea typeface="Times New Roman"/>
                          <a:cs typeface="Times New Roman"/>
                        </a:rPr>
                        <a:t>Debt</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11850.9</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  </a:t>
                      </a:r>
                      <a:r>
                        <a:rPr lang="en-US" sz="1800" dirty="0" smtClean="0">
                          <a:latin typeface="Calibri"/>
                          <a:ea typeface="Times New Roman"/>
                          <a:cs typeface="Times New Roman"/>
                        </a:rPr>
                        <a:t>61.39 %</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endParaRPr lang="en-US" sz="1800">
                        <a:latin typeface="Calibri"/>
                        <a:ea typeface="Times New Roman"/>
                        <a:cs typeface="Times New Roman"/>
                      </a:endParaRPr>
                    </a:p>
                  </a:txBody>
                  <a:tcPr marL="68580" marR="68580" marT="0" marB="0"/>
                </a:tc>
              </a:tr>
              <a:tr h="470311">
                <a:tc>
                  <a:txBody>
                    <a:bodyPr/>
                    <a:lstStyle/>
                    <a:p>
                      <a:pPr algn="ctr">
                        <a:lnSpc>
                          <a:spcPct val="115000"/>
                        </a:lnSpc>
                        <a:spcAft>
                          <a:spcPts val="0"/>
                        </a:spcAft>
                      </a:pPr>
                      <a:r>
                        <a:rPr lang="en-US" sz="1800">
                          <a:latin typeface="Calibri"/>
                          <a:ea typeface="Times New Roman"/>
                          <a:cs typeface="Times New Roman"/>
                        </a:rPr>
                        <a:t>D</a:t>
                      </a:r>
                      <a:endParaRPr lang="en-IN" sz="1800">
                        <a:latin typeface="Calibri"/>
                        <a:ea typeface="Times New Roman"/>
                        <a:cs typeface="Times New Roman"/>
                      </a:endParaRPr>
                    </a:p>
                  </a:txBody>
                  <a:tcPr marL="68580" marR="68580" marT="0" marB="0"/>
                </a:tc>
                <a:tc>
                  <a:txBody>
                    <a:bodyPr/>
                    <a:lstStyle/>
                    <a:p>
                      <a:pPr algn="l">
                        <a:lnSpc>
                          <a:spcPct val="115000"/>
                        </a:lnSpc>
                        <a:spcAft>
                          <a:spcPts val="0"/>
                        </a:spcAft>
                      </a:pPr>
                      <a:r>
                        <a:rPr lang="en-US" sz="1800">
                          <a:latin typeface="Calibri"/>
                          <a:ea typeface="Times New Roman"/>
                          <a:cs typeface="Times New Roman"/>
                        </a:rPr>
                        <a:t>Internal accrual/Security deposit </a:t>
                      </a:r>
                      <a:endParaRPr lang="en-IN" sz="180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     685.0</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dirty="0">
                          <a:latin typeface="Calibri"/>
                          <a:ea typeface="Times New Roman"/>
                          <a:cs typeface="Times New Roman"/>
                        </a:rPr>
                        <a:t>    </a:t>
                      </a:r>
                      <a:r>
                        <a:rPr lang="en-US" sz="1800" dirty="0" smtClean="0">
                          <a:latin typeface="Calibri"/>
                          <a:ea typeface="Times New Roman"/>
                          <a:cs typeface="Times New Roman"/>
                        </a:rPr>
                        <a:t>3.55 %</a:t>
                      </a:r>
                      <a:endParaRPr lang="en-IN" sz="1800" dirty="0">
                        <a:latin typeface="Calibri"/>
                        <a:ea typeface="Times New Roman"/>
                        <a:cs typeface="Times New Roman"/>
                      </a:endParaRPr>
                    </a:p>
                  </a:txBody>
                  <a:tcPr marL="68580" marR="68580" marT="0" marB="0"/>
                </a:tc>
                <a:tc>
                  <a:txBody>
                    <a:bodyPr/>
                    <a:lstStyle/>
                    <a:p>
                      <a:pPr algn="ctr">
                        <a:lnSpc>
                          <a:spcPct val="115000"/>
                        </a:lnSpc>
                        <a:spcAft>
                          <a:spcPts val="0"/>
                        </a:spcAft>
                      </a:pPr>
                      <a:endParaRPr lang="en-US" sz="1800" dirty="0">
                        <a:latin typeface="Calibri"/>
                        <a:ea typeface="Times New Roman"/>
                        <a:cs typeface="Times New Roman"/>
                      </a:endParaRPr>
                    </a:p>
                  </a:txBody>
                  <a:tcPr marL="68580" marR="68580" marT="0" marB="0"/>
                </a:tc>
              </a:tr>
              <a:tr h="563503">
                <a:tc>
                  <a:txBody>
                    <a:bodyPr/>
                    <a:lstStyle/>
                    <a:p>
                      <a:pPr algn="ctr">
                        <a:lnSpc>
                          <a:spcPct val="115000"/>
                        </a:lnSpc>
                        <a:spcAft>
                          <a:spcPts val="0"/>
                        </a:spcAft>
                      </a:pPr>
                      <a:endParaRPr lang="en-US" sz="1800">
                        <a:latin typeface="Calibri"/>
                        <a:ea typeface="Times New Roman"/>
                        <a:cs typeface="Times New Roman"/>
                      </a:endParaRPr>
                    </a:p>
                  </a:txBody>
                  <a:tcPr marL="68580" marR="68580" marT="0" marB="0"/>
                </a:tc>
                <a:tc>
                  <a:txBody>
                    <a:bodyPr/>
                    <a:lstStyle/>
                    <a:p>
                      <a:pPr algn="l">
                        <a:lnSpc>
                          <a:spcPct val="115000"/>
                        </a:lnSpc>
                        <a:spcAft>
                          <a:spcPts val="0"/>
                        </a:spcAft>
                      </a:pPr>
                      <a:r>
                        <a:rPr lang="en-US" sz="1800" b="1" dirty="0">
                          <a:latin typeface="Calibri"/>
                          <a:ea typeface="Times New Roman"/>
                          <a:cs typeface="Times New Roman"/>
                        </a:rPr>
                        <a:t>Total</a:t>
                      </a:r>
                      <a:endParaRPr lang="en-IN" sz="1800" b="1"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b="1" dirty="0">
                          <a:latin typeface="Calibri"/>
                          <a:ea typeface="Times New Roman"/>
                          <a:cs typeface="Times New Roman"/>
                        </a:rPr>
                        <a:t>19,302.9</a:t>
                      </a:r>
                      <a:endParaRPr lang="en-IN" sz="1800" b="1"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b="1" dirty="0">
                          <a:latin typeface="Calibri"/>
                          <a:ea typeface="Times New Roman"/>
                          <a:cs typeface="Times New Roman"/>
                        </a:rPr>
                        <a:t> </a:t>
                      </a:r>
                      <a:r>
                        <a:rPr lang="en-US" sz="1800" b="1" dirty="0" smtClean="0">
                          <a:latin typeface="Calibri"/>
                          <a:ea typeface="Times New Roman"/>
                          <a:cs typeface="Times New Roman"/>
                        </a:rPr>
                        <a:t>100.00 %</a:t>
                      </a:r>
                      <a:endParaRPr lang="en-IN" sz="1800" b="1" dirty="0">
                        <a:latin typeface="Calibri"/>
                        <a:ea typeface="Times New Roman"/>
                        <a:cs typeface="Times New Roman"/>
                      </a:endParaRPr>
                    </a:p>
                  </a:txBody>
                  <a:tcPr marL="68580" marR="68580" marT="0" marB="0"/>
                </a:tc>
                <a:tc>
                  <a:txBody>
                    <a:bodyPr/>
                    <a:lstStyle/>
                    <a:p>
                      <a:pPr algn="ctr">
                        <a:lnSpc>
                          <a:spcPct val="115000"/>
                        </a:lnSpc>
                        <a:spcAft>
                          <a:spcPts val="0"/>
                        </a:spcAft>
                      </a:pPr>
                      <a:r>
                        <a:rPr lang="en-US" sz="1800" b="1" dirty="0" smtClean="0">
                          <a:latin typeface="Calibri"/>
                          <a:ea typeface="Times New Roman"/>
                          <a:cs typeface="Times New Roman"/>
                        </a:rPr>
                        <a:t>100 %</a:t>
                      </a:r>
                      <a:endParaRPr lang="en-US" sz="1800" b="1" dirty="0">
                        <a:latin typeface="Calibri"/>
                        <a:ea typeface="Times New Roman"/>
                        <a:cs typeface="Times New Roman"/>
                      </a:endParaRPr>
                    </a:p>
                  </a:txBody>
                  <a:tcPr marL="68580" marR="68580" marT="0" marB="0"/>
                </a:tc>
              </a:tr>
            </a:tbl>
          </a:graphicData>
        </a:graphic>
      </p:graphicFrame>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 Other Assistance by </a:t>
            </a:r>
            <a:r>
              <a:rPr lang="en-US" dirty="0" err="1" smtClean="0"/>
              <a:t>GoK</a:t>
            </a:r>
            <a:endParaRPr lang="en-IN" dirty="0"/>
          </a:p>
        </p:txBody>
      </p:sp>
      <p:graphicFrame>
        <p:nvGraphicFramePr>
          <p:cNvPr id="4" name="Content Placeholder 3"/>
          <p:cNvGraphicFramePr>
            <a:graphicFrameLocks noGrp="1"/>
          </p:cNvGraphicFramePr>
          <p:nvPr>
            <p:ph idx="1"/>
          </p:nvPr>
        </p:nvGraphicFramePr>
        <p:xfrm>
          <a:off x="457200" y="1600200"/>
          <a:ext cx="8229600" cy="2026920"/>
        </p:xfrm>
        <a:graphic>
          <a:graphicData uri="http://schemas.openxmlformats.org/drawingml/2006/table">
            <a:tbl>
              <a:tblPr firstRow="1" bandRow="1">
                <a:tableStyleId>{5C22544A-7EE6-4342-B048-85BDC9FD1C3A}</a:tableStyleId>
              </a:tblPr>
              <a:tblGrid>
                <a:gridCol w="762000"/>
                <a:gridCol w="2529840"/>
                <a:gridCol w="1645920"/>
                <a:gridCol w="1645920"/>
                <a:gridCol w="1645920"/>
              </a:tblGrid>
              <a:tr h="370840">
                <a:tc>
                  <a:txBody>
                    <a:bodyPr/>
                    <a:lstStyle/>
                    <a:p>
                      <a:endParaRPr lang="en-IN" dirty="0"/>
                    </a:p>
                  </a:txBody>
                  <a:tcPr/>
                </a:tc>
                <a:tc>
                  <a:txBody>
                    <a:bodyPr/>
                    <a:lstStyle/>
                    <a:p>
                      <a:endParaRPr lang="en-IN"/>
                    </a:p>
                  </a:txBody>
                  <a:tcPr/>
                </a:tc>
                <a:tc>
                  <a:txBody>
                    <a:bodyPr/>
                    <a:lstStyle/>
                    <a:p>
                      <a:r>
                        <a:rPr lang="en-US" dirty="0" smtClean="0"/>
                        <a:t> Extent</a:t>
                      </a:r>
                      <a:endParaRPr lang="en-IN" dirty="0"/>
                    </a:p>
                  </a:txBody>
                  <a:tcPr/>
                </a:tc>
                <a:tc>
                  <a:txBody>
                    <a:bodyPr/>
                    <a:lstStyle/>
                    <a:p>
                      <a:r>
                        <a:rPr lang="en-US" dirty="0" smtClean="0"/>
                        <a:t> Approx Value </a:t>
                      </a:r>
                      <a:endParaRPr lang="en-IN" dirty="0"/>
                    </a:p>
                  </a:txBody>
                  <a:tcPr/>
                </a:tc>
                <a:tc>
                  <a:txBody>
                    <a:bodyPr/>
                    <a:lstStyle/>
                    <a:p>
                      <a:endParaRPr lang="en-IN"/>
                    </a:p>
                  </a:txBody>
                  <a:tcPr/>
                </a:tc>
              </a:tr>
              <a:tr h="370840">
                <a:tc>
                  <a:txBody>
                    <a:bodyPr/>
                    <a:lstStyle/>
                    <a:p>
                      <a:r>
                        <a:rPr lang="en-US" dirty="0" smtClean="0"/>
                        <a:t>A</a:t>
                      </a:r>
                      <a:endParaRPr lang="en-IN" dirty="0"/>
                    </a:p>
                  </a:txBody>
                  <a:tcPr/>
                </a:tc>
                <a:tc>
                  <a:txBody>
                    <a:bodyPr/>
                    <a:lstStyle/>
                    <a:p>
                      <a:r>
                        <a:rPr lang="en-US" dirty="0" smtClean="0"/>
                        <a:t>Land (on lease </a:t>
                      </a:r>
                      <a:r>
                        <a:rPr lang="en-US" dirty="0" smtClean="0"/>
                        <a:t>)</a:t>
                      </a:r>
                      <a:endParaRPr lang="en-IN" dirty="0"/>
                    </a:p>
                  </a:txBody>
                  <a:tcPr/>
                </a:tc>
                <a:tc>
                  <a:txBody>
                    <a:bodyPr/>
                    <a:lstStyle/>
                    <a:p>
                      <a:r>
                        <a:rPr lang="en-US" dirty="0" smtClean="0"/>
                        <a:t>4316.26 Acers </a:t>
                      </a:r>
                      <a:endParaRPr lang="en-IN" dirty="0"/>
                    </a:p>
                  </a:txBody>
                  <a:tcPr/>
                </a:tc>
                <a:tc>
                  <a:txBody>
                    <a:bodyPr/>
                    <a:lstStyle/>
                    <a:p>
                      <a:r>
                        <a:rPr lang="en-US" dirty="0" smtClean="0"/>
                        <a:t>2158.1 million</a:t>
                      </a:r>
                      <a:endParaRPr lang="en-IN" dirty="0"/>
                    </a:p>
                  </a:txBody>
                  <a:tcPr/>
                </a:tc>
                <a:tc>
                  <a:txBody>
                    <a:bodyPr/>
                    <a:lstStyle/>
                    <a:p>
                      <a:endParaRPr lang="en-IN"/>
                    </a:p>
                  </a:txBody>
                  <a:tcPr/>
                </a:tc>
              </a:tr>
              <a:tr h="370840">
                <a:tc>
                  <a:txBody>
                    <a:bodyPr/>
                    <a:lstStyle/>
                    <a:p>
                      <a:r>
                        <a:rPr lang="en-US" dirty="0" smtClean="0"/>
                        <a:t>B</a:t>
                      </a:r>
                      <a:endParaRPr lang="en-IN" dirty="0"/>
                    </a:p>
                  </a:txBody>
                  <a:tcPr/>
                </a:tc>
                <a:tc>
                  <a:txBody>
                    <a:bodyPr/>
                    <a:lstStyle/>
                    <a:p>
                      <a:r>
                        <a:rPr lang="en-US" dirty="0" smtClean="0"/>
                        <a:t>Stamp Duty exemption </a:t>
                      </a:r>
                      <a:endParaRPr lang="en-IN" dirty="0"/>
                    </a:p>
                  </a:txBody>
                  <a:tcPr/>
                </a:tc>
                <a:tc>
                  <a:txBody>
                    <a:bodyPr/>
                    <a:lstStyle/>
                    <a:p>
                      <a:endParaRPr lang="en-IN" dirty="0"/>
                    </a:p>
                  </a:txBody>
                  <a:tcPr/>
                </a:tc>
                <a:tc>
                  <a:txBody>
                    <a:bodyPr/>
                    <a:lstStyle/>
                    <a:p>
                      <a:r>
                        <a:rPr lang="en-US" dirty="0" smtClean="0"/>
                        <a:t> </a:t>
                      </a:r>
                      <a:endParaRPr lang="en-IN" dirty="0"/>
                    </a:p>
                  </a:txBody>
                  <a:tcPr/>
                </a:tc>
                <a:tc>
                  <a:txBody>
                    <a:bodyPr/>
                    <a:lstStyle/>
                    <a:p>
                      <a:endParaRPr lang="en-IN" dirty="0"/>
                    </a:p>
                  </a:txBody>
                  <a:tcPr/>
                </a:tc>
              </a:tr>
              <a:tr h="370840">
                <a:tc>
                  <a:txBody>
                    <a:bodyPr/>
                    <a:lstStyle/>
                    <a:p>
                      <a:endParaRPr lang="en-IN" dirty="0"/>
                    </a:p>
                  </a:txBody>
                  <a:tcPr/>
                </a:tc>
                <a:tc>
                  <a:txBody>
                    <a:bodyPr/>
                    <a:lstStyle/>
                    <a:p>
                      <a:r>
                        <a:rPr lang="en-US" i="1" dirty="0" smtClean="0"/>
                        <a:t>Note:</a:t>
                      </a:r>
                    </a:p>
                    <a:p>
                      <a:r>
                        <a:rPr lang="en-US" i="1" dirty="0" smtClean="0"/>
                        <a:t>Land </a:t>
                      </a:r>
                      <a:r>
                        <a:rPr lang="en-US" i="1" dirty="0" smtClean="0"/>
                        <a:t>cost @0.5 million per acre </a:t>
                      </a:r>
                      <a:endParaRPr lang="en-IN" i="1" dirty="0"/>
                    </a:p>
                  </a:txBody>
                  <a:tcPr/>
                </a:tc>
                <a:tc>
                  <a:txBody>
                    <a:bodyPr/>
                    <a:lstStyle/>
                    <a:p>
                      <a:endParaRPr lang="en-IN" dirty="0"/>
                    </a:p>
                  </a:txBody>
                  <a:tcPr/>
                </a:tc>
                <a:tc>
                  <a:txBody>
                    <a:bodyPr/>
                    <a:lstStyle/>
                    <a:p>
                      <a:endParaRPr lang="en-IN" dirty="0"/>
                    </a:p>
                  </a:txBody>
                  <a:tcPr/>
                </a:tc>
                <a:tc>
                  <a:txBody>
                    <a:bodyPr/>
                    <a:lstStyle/>
                    <a:p>
                      <a:endParaRPr lang="en-IN" dirty="0"/>
                    </a:p>
                  </a:txBody>
                  <a:tcPr/>
                </a:tc>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Back ground</a:t>
            </a:r>
            <a:endParaRPr lang="en-US" dirty="0">
              <a:solidFill>
                <a:srgbClr val="0070C0"/>
              </a:solidFill>
            </a:endParaRPr>
          </a:p>
        </p:txBody>
      </p:sp>
      <p:sp>
        <p:nvSpPr>
          <p:cNvPr id="3" name="Content Placeholder 2"/>
          <p:cNvSpPr>
            <a:spLocks noGrp="1"/>
          </p:cNvSpPr>
          <p:nvPr>
            <p:ph idx="1"/>
          </p:nvPr>
        </p:nvSpPr>
        <p:spPr/>
        <p:txBody>
          <a:bodyPr>
            <a:normAutofit lnSpcReduction="10000"/>
          </a:bodyPr>
          <a:lstStyle/>
          <a:p>
            <a:pPr>
              <a:buFont typeface="Courier New" pitchFamily="49" charset="0"/>
              <a:buChar char="o"/>
            </a:pPr>
            <a:r>
              <a:rPr lang="en-US" sz="3600" dirty="0" smtClean="0">
                <a:solidFill>
                  <a:srgbClr val="7030A0"/>
                </a:solidFill>
              </a:rPr>
              <a:t>Traditional model of airports in India</a:t>
            </a:r>
          </a:p>
          <a:p>
            <a:pPr lvl="1">
              <a:buFont typeface="Courier New" pitchFamily="49" charset="0"/>
              <a:buChar char="o"/>
            </a:pPr>
            <a:r>
              <a:rPr lang="en-US" sz="3600" dirty="0" smtClean="0">
                <a:solidFill>
                  <a:srgbClr val="7030A0"/>
                </a:solidFill>
              </a:rPr>
              <a:t>State owned – </a:t>
            </a:r>
            <a:r>
              <a:rPr lang="en-US" sz="3600" dirty="0" err="1" smtClean="0">
                <a:solidFill>
                  <a:srgbClr val="7030A0"/>
                </a:solidFill>
              </a:rPr>
              <a:t>GoI</a:t>
            </a:r>
            <a:r>
              <a:rPr lang="en-US" sz="3600" dirty="0" smtClean="0">
                <a:solidFill>
                  <a:srgbClr val="7030A0"/>
                </a:solidFill>
              </a:rPr>
              <a:t> and States</a:t>
            </a:r>
          </a:p>
          <a:p>
            <a:pPr lvl="1">
              <a:buFont typeface="Courier New" pitchFamily="49" charset="0"/>
              <a:buChar char="o"/>
            </a:pPr>
            <a:r>
              <a:rPr lang="en-US" sz="3600" dirty="0" smtClean="0">
                <a:solidFill>
                  <a:srgbClr val="7030A0"/>
                </a:solidFill>
              </a:rPr>
              <a:t>Private  airports </a:t>
            </a:r>
          </a:p>
          <a:p>
            <a:pPr lvl="1">
              <a:buFont typeface="Courier New" pitchFamily="49" charset="0"/>
              <a:buChar char="o"/>
            </a:pPr>
            <a:r>
              <a:rPr lang="en-US" sz="3600" dirty="0" smtClean="0">
                <a:solidFill>
                  <a:srgbClr val="7030A0"/>
                </a:solidFill>
              </a:rPr>
              <a:t>Civil  Enclaves</a:t>
            </a:r>
            <a:endParaRPr lang="en-US" sz="3600" dirty="0" smtClean="0"/>
          </a:p>
          <a:p>
            <a:pPr>
              <a:buFont typeface="Courier New" pitchFamily="49" charset="0"/>
              <a:buChar char="o"/>
            </a:pPr>
            <a:r>
              <a:rPr lang="en-US" sz="3600" dirty="0" smtClean="0">
                <a:solidFill>
                  <a:srgbClr val="0070C0"/>
                </a:solidFill>
              </a:rPr>
              <a:t>First Private International Airport In India</a:t>
            </a:r>
          </a:p>
          <a:p>
            <a:pPr>
              <a:buFont typeface="Courier New" pitchFamily="49" charset="0"/>
              <a:buChar char="o"/>
            </a:pPr>
            <a:r>
              <a:rPr lang="en-US" sz="3600" dirty="0" smtClean="0">
                <a:solidFill>
                  <a:srgbClr val="7030A0"/>
                </a:solidFill>
              </a:rPr>
              <a:t>Aircraft Act 1934 </a:t>
            </a:r>
          </a:p>
          <a:p>
            <a:pPr>
              <a:buFont typeface="Courier New" pitchFamily="49" charset="0"/>
              <a:buChar char="o"/>
            </a:pPr>
            <a:r>
              <a:rPr lang="en-US" sz="3600" dirty="0" smtClean="0">
                <a:solidFill>
                  <a:srgbClr val="7030A0"/>
                </a:solidFill>
              </a:rPr>
              <a:t>Aircraft Rules 1937</a:t>
            </a:r>
          </a:p>
          <a:p>
            <a:pPr lvl="1">
              <a:buFont typeface="Courier New" pitchFamily="49" charset="0"/>
              <a:buChar char="o"/>
            </a:pPr>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CIAL  Share Holding pattern</a:t>
            </a:r>
            <a:endParaRPr lang="en-IN" dirty="0"/>
          </a:p>
        </p:txBody>
      </p:sp>
      <p:graphicFrame>
        <p:nvGraphicFramePr>
          <p:cNvPr id="4" name="Content Placeholder 3"/>
          <p:cNvGraphicFramePr>
            <a:graphicFrameLocks noGrp="1"/>
          </p:cNvGraphicFramePr>
          <p:nvPr>
            <p:ph idx="1"/>
          </p:nvPr>
        </p:nvGraphicFramePr>
        <p:xfrm>
          <a:off x="457200" y="1600200"/>
          <a:ext cx="8229600" cy="3093085"/>
        </p:xfrm>
        <a:graphic>
          <a:graphicData uri="http://schemas.openxmlformats.org/drawingml/2006/table">
            <a:tbl>
              <a:tblPr firstRow="1" bandRow="1">
                <a:tableStyleId>{5C22544A-7EE6-4342-B048-85BDC9FD1C3A}</a:tableStyleId>
              </a:tblPr>
              <a:tblGrid>
                <a:gridCol w="2438400"/>
                <a:gridCol w="2324100"/>
                <a:gridCol w="2000250"/>
                <a:gridCol w="1466850"/>
              </a:tblGrid>
              <a:tr h="370840">
                <a:tc>
                  <a:txBody>
                    <a:bodyPr/>
                    <a:lstStyle/>
                    <a:p>
                      <a:pPr algn="l" fontAlgn="b"/>
                      <a:endParaRPr lang="en-IN" sz="1600" b="0" i="0" u="none" strike="noStrike" dirty="0">
                        <a:latin typeface="Arial" pitchFamily="34" charset="0"/>
                        <a:cs typeface="Arial" pitchFamily="34" charset="0"/>
                      </a:endParaRPr>
                    </a:p>
                  </a:txBody>
                  <a:tcPr marL="9525" marR="9525" marT="9525" marB="0" anchor="b"/>
                </a:tc>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IN" sz="1600" b="1" i="0" u="none" strike="noStrike" dirty="0" smtClean="0">
                          <a:latin typeface="Arial"/>
                        </a:rPr>
                        <a:t>          % on paid up cap   </a:t>
                      </a:r>
                      <a:endParaRPr lang="en-IN" sz="1600" b="0" i="0" u="none" strike="noStrike" dirty="0">
                        <a:latin typeface="Arial" pitchFamily="34" charset="0"/>
                        <a:cs typeface="Arial" pitchFamily="34" charset="0"/>
                      </a:endParaRPr>
                    </a:p>
                  </a:txBody>
                  <a:tcPr marL="9525" marR="9525" marT="9525" marB="0" anchor="b"/>
                </a:tc>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IN" sz="1600" b="1" i="0" u="none" strike="noStrike" dirty="0" smtClean="0">
                          <a:latin typeface="Arial"/>
                        </a:rPr>
                        <a:t> % on paid up cap         </a:t>
                      </a:r>
                    </a:p>
                  </a:txBody>
                  <a:tcPr marL="9525" marR="9525" marT="9525" marB="0" anchor="b"/>
                </a:tc>
                <a:tc>
                  <a:txBody>
                    <a:bodyPr/>
                    <a:lstStyle/>
                    <a:p>
                      <a:pPr algn="l" fontAlgn="b"/>
                      <a:r>
                        <a:rPr lang="en-US" sz="1600" b="0" i="0" u="none" strike="noStrike" dirty="0" smtClean="0">
                          <a:latin typeface="Arial"/>
                        </a:rPr>
                        <a:t>% on auth .cap</a:t>
                      </a:r>
                      <a:endParaRPr lang="en-IN" sz="1600" b="0" i="0" u="none" strike="noStrike" dirty="0">
                        <a:latin typeface="Arial"/>
                      </a:endParaRPr>
                    </a:p>
                  </a:txBody>
                  <a:tcPr marL="9525" marR="9525" marT="9525" marB="0" anchor="b"/>
                </a:tc>
              </a:tr>
              <a:tr h="370840">
                <a:tc>
                  <a:txBody>
                    <a:bodyPr/>
                    <a:lstStyle/>
                    <a:p>
                      <a:pPr algn="l"/>
                      <a:r>
                        <a:rPr lang="en-US" sz="1600" dirty="0" err="1" smtClean="0">
                          <a:latin typeface="Arial" pitchFamily="34" charset="0"/>
                          <a:cs typeface="Arial" pitchFamily="34" charset="0"/>
                        </a:rPr>
                        <a:t>GoK</a:t>
                      </a:r>
                      <a:r>
                        <a:rPr lang="en-US" sz="1600" dirty="0" smtClean="0">
                          <a:latin typeface="Arial" pitchFamily="34" charset="0"/>
                          <a:cs typeface="Arial" pitchFamily="34" charset="0"/>
                        </a:rPr>
                        <a:t> +State PSUs </a:t>
                      </a:r>
                      <a:endParaRPr lang="en-IN" sz="1600" dirty="0">
                        <a:latin typeface="Arial" pitchFamily="34" charset="0"/>
                        <a:cs typeface="Arial" pitchFamily="34" charset="0"/>
                      </a:endParaRPr>
                    </a:p>
                  </a:txBody>
                  <a:tcPr/>
                </a:tc>
                <a:tc>
                  <a:txBody>
                    <a:bodyPr/>
                    <a:lstStyle/>
                    <a:p>
                      <a:pPr algn="r"/>
                      <a:r>
                        <a:rPr lang="en-US" sz="1600" dirty="0" smtClean="0">
                          <a:latin typeface="Arial" pitchFamily="34" charset="0"/>
                          <a:cs typeface="Arial" pitchFamily="34" charset="0"/>
                        </a:rPr>
                        <a:t>            104.08</a:t>
                      </a:r>
                      <a:endParaRPr lang="en-IN" sz="1600" dirty="0">
                        <a:latin typeface="Arial" pitchFamily="34" charset="0"/>
                        <a:cs typeface="Arial" pitchFamily="34" charset="0"/>
                      </a:endParaRPr>
                    </a:p>
                  </a:txBody>
                  <a:tcPr/>
                </a:tc>
                <a:tc>
                  <a:txBody>
                    <a:bodyPr/>
                    <a:lstStyle/>
                    <a:p>
                      <a:pPr algn="r"/>
                      <a:r>
                        <a:rPr lang="en-US" sz="1600" dirty="0" smtClean="0">
                          <a:latin typeface="Arial" pitchFamily="34" charset="0"/>
                          <a:cs typeface="Arial" pitchFamily="34" charset="0"/>
                        </a:rPr>
                        <a:t>        35.16</a:t>
                      </a:r>
                      <a:endParaRPr lang="en-IN" sz="1600" dirty="0">
                        <a:latin typeface="Arial" pitchFamily="34" charset="0"/>
                        <a:cs typeface="Arial" pitchFamily="34" charset="0"/>
                      </a:endParaRPr>
                    </a:p>
                  </a:txBody>
                  <a:tcPr/>
                </a:tc>
                <a:tc>
                  <a:txBody>
                    <a:bodyPr/>
                    <a:lstStyle/>
                    <a:p>
                      <a:pPr algn="r"/>
                      <a:r>
                        <a:rPr lang="en-US" sz="1600" dirty="0" smtClean="0">
                          <a:latin typeface="Arial" pitchFamily="34" charset="0"/>
                          <a:cs typeface="Arial" pitchFamily="34" charset="0"/>
                        </a:rPr>
                        <a:t>        26.02</a:t>
                      </a:r>
                      <a:endParaRPr lang="en-IN" sz="1600" dirty="0">
                        <a:latin typeface="Arial" pitchFamily="34" charset="0"/>
                        <a:cs typeface="Arial" pitchFamily="34" charset="0"/>
                      </a:endParaRPr>
                    </a:p>
                  </a:txBody>
                  <a:tcPr/>
                </a:tc>
              </a:tr>
              <a:tr h="370840">
                <a:tc>
                  <a:txBody>
                    <a:bodyPr/>
                    <a:lstStyle/>
                    <a:p>
                      <a:pPr algn="l" fontAlgn="b"/>
                      <a:r>
                        <a:rPr lang="en-IN" sz="1600" b="0" i="0" u="none" strike="noStrike" dirty="0">
                          <a:latin typeface="Arial" pitchFamily="34" charset="0"/>
                          <a:cs typeface="Arial" pitchFamily="34" charset="0"/>
                        </a:rPr>
                        <a:t>Central PSUs</a:t>
                      </a:r>
                    </a:p>
                  </a:txBody>
                  <a:tcPr marL="9525" marR="9525" marT="9525" marB="0" anchor="b"/>
                </a:tc>
                <a:tc>
                  <a:txBody>
                    <a:bodyPr/>
                    <a:lstStyle/>
                    <a:p>
                      <a:pPr algn="r" fontAlgn="b"/>
                      <a:r>
                        <a:rPr lang="en-IN" sz="1600" b="0" i="0" u="none" strike="noStrike">
                          <a:latin typeface="Arial" pitchFamily="34" charset="0"/>
                          <a:cs typeface="Arial" pitchFamily="34" charset="0"/>
                        </a:rPr>
                        <a:t>20.50</a:t>
                      </a:r>
                    </a:p>
                  </a:txBody>
                  <a:tcPr marL="9525" marR="9525" marT="9525" marB="0" anchor="b"/>
                </a:tc>
                <a:tc>
                  <a:txBody>
                    <a:bodyPr/>
                    <a:lstStyle/>
                    <a:p>
                      <a:pPr algn="r" fontAlgn="b"/>
                      <a:r>
                        <a:rPr lang="en-IN" sz="1600" b="0" i="0" u="none" strike="noStrike" dirty="0">
                          <a:latin typeface="Arial" pitchFamily="34" charset="0"/>
                          <a:cs typeface="Arial" pitchFamily="34" charset="0"/>
                        </a:rPr>
                        <a:t>6.92</a:t>
                      </a:r>
                    </a:p>
                  </a:txBody>
                  <a:tcPr marL="9525" marR="9525" marT="9525" marB="0" anchor="b"/>
                </a:tc>
                <a:tc>
                  <a:txBody>
                    <a:bodyPr/>
                    <a:lstStyle/>
                    <a:p>
                      <a:pPr algn="r" fontAlgn="b"/>
                      <a:r>
                        <a:rPr lang="en-IN" sz="1600" b="0" i="0" u="none" strike="noStrike">
                          <a:latin typeface="Arial" pitchFamily="34" charset="0"/>
                          <a:cs typeface="Arial" pitchFamily="34" charset="0"/>
                        </a:rPr>
                        <a:t>5.12</a:t>
                      </a:r>
                    </a:p>
                  </a:txBody>
                  <a:tcPr marL="9525" marR="9525" marT="9525" marB="0" anchor="b"/>
                </a:tc>
              </a:tr>
              <a:tr h="370840">
                <a:tc>
                  <a:txBody>
                    <a:bodyPr/>
                    <a:lstStyle/>
                    <a:p>
                      <a:pPr algn="l" fontAlgn="b"/>
                      <a:r>
                        <a:rPr lang="en-IN" sz="1600" b="0" i="0" u="none" strike="noStrike" dirty="0">
                          <a:latin typeface="Arial" pitchFamily="34" charset="0"/>
                          <a:cs typeface="Arial" pitchFamily="34" charset="0"/>
                        </a:rPr>
                        <a:t>Banks</a:t>
                      </a:r>
                    </a:p>
                  </a:txBody>
                  <a:tcPr marL="9525" marR="9525" marT="9525" marB="0" anchor="b"/>
                </a:tc>
                <a:tc>
                  <a:txBody>
                    <a:bodyPr/>
                    <a:lstStyle/>
                    <a:p>
                      <a:pPr algn="r" fontAlgn="b"/>
                      <a:r>
                        <a:rPr lang="en-IN" sz="1600" b="0" i="0" u="none" strike="noStrike">
                          <a:latin typeface="Arial" pitchFamily="34" charset="0"/>
                          <a:cs typeface="Arial" pitchFamily="34" charset="0"/>
                        </a:rPr>
                        <a:t>17.50</a:t>
                      </a:r>
                    </a:p>
                  </a:txBody>
                  <a:tcPr marL="9525" marR="9525" marT="9525" marB="0" anchor="b"/>
                </a:tc>
                <a:tc>
                  <a:txBody>
                    <a:bodyPr/>
                    <a:lstStyle/>
                    <a:p>
                      <a:pPr algn="r" fontAlgn="b"/>
                      <a:r>
                        <a:rPr lang="en-IN" sz="1600" b="0" i="0" u="none" strike="noStrike">
                          <a:latin typeface="Arial" pitchFamily="34" charset="0"/>
                          <a:cs typeface="Arial" pitchFamily="34" charset="0"/>
                        </a:rPr>
                        <a:t>5.90</a:t>
                      </a:r>
                    </a:p>
                  </a:txBody>
                  <a:tcPr marL="9525" marR="9525" marT="9525" marB="0" anchor="b"/>
                </a:tc>
                <a:tc>
                  <a:txBody>
                    <a:bodyPr/>
                    <a:lstStyle/>
                    <a:p>
                      <a:pPr algn="r" fontAlgn="b"/>
                      <a:r>
                        <a:rPr lang="en-IN" sz="1600" b="0" i="0" u="none" strike="noStrike">
                          <a:latin typeface="Arial" pitchFamily="34" charset="0"/>
                          <a:cs typeface="Arial" pitchFamily="34" charset="0"/>
                        </a:rPr>
                        <a:t>4.37</a:t>
                      </a:r>
                    </a:p>
                  </a:txBody>
                  <a:tcPr marL="9525" marR="9525" marT="9525" marB="0" anchor="b"/>
                </a:tc>
              </a:tr>
              <a:tr h="370840">
                <a:tc>
                  <a:txBody>
                    <a:bodyPr/>
                    <a:lstStyle/>
                    <a:p>
                      <a:pPr algn="l" fontAlgn="b"/>
                      <a:r>
                        <a:rPr lang="en-IN" sz="1600" b="0" i="0" u="none" strike="noStrike" dirty="0">
                          <a:latin typeface="Arial" pitchFamily="34" charset="0"/>
                          <a:cs typeface="Arial" pitchFamily="34" charset="0"/>
                        </a:rPr>
                        <a:t>Directors &amp; relatives</a:t>
                      </a:r>
                    </a:p>
                  </a:txBody>
                  <a:tcPr marL="9525" marR="9525" marT="9525" marB="0" anchor="b"/>
                </a:tc>
                <a:tc>
                  <a:txBody>
                    <a:bodyPr/>
                    <a:lstStyle/>
                    <a:p>
                      <a:pPr algn="r" fontAlgn="b"/>
                      <a:r>
                        <a:rPr lang="en-IN" sz="1600" b="0" i="0" u="none" strike="noStrike">
                          <a:latin typeface="Arial" pitchFamily="34" charset="0"/>
                          <a:cs typeface="Arial" pitchFamily="34" charset="0"/>
                        </a:rPr>
                        <a:t>110.53</a:t>
                      </a:r>
                    </a:p>
                  </a:txBody>
                  <a:tcPr marL="9525" marR="9525" marT="9525" marB="0" anchor="b"/>
                </a:tc>
                <a:tc>
                  <a:txBody>
                    <a:bodyPr/>
                    <a:lstStyle/>
                    <a:p>
                      <a:pPr algn="r" fontAlgn="b"/>
                      <a:r>
                        <a:rPr lang="en-IN" sz="1600" b="0" i="0" u="none" strike="noStrike">
                          <a:latin typeface="Arial" pitchFamily="34" charset="0"/>
                          <a:cs typeface="Arial" pitchFamily="34" charset="0"/>
                        </a:rPr>
                        <a:t>37.32</a:t>
                      </a:r>
                    </a:p>
                  </a:txBody>
                  <a:tcPr marL="9525" marR="9525" marT="9525" marB="0" anchor="b"/>
                </a:tc>
                <a:tc>
                  <a:txBody>
                    <a:bodyPr/>
                    <a:lstStyle/>
                    <a:p>
                      <a:pPr algn="r" fontAlgn="b"/>
                      <a:r>
                        <a:rPr lang="en-IN" sz="1600" b="0" i="0" u="none" strike="noStrike">
                          <a:latin typeface="Arial" pitchFamily="34" charset="0"/>
                          <a:cs typeface="Arial" pitchFamily="34" charset="0"/>
                        </a:rPr>
                        <a:t>27.60</a:t>
                      </a:r>
                    </a:p>
                  </a:txBody>
                  <a:tcPr marL="9525" marR="9525" marT="9525" marB="0" anchor="b"/>
                </a:tc>
              </a:tr>
              <a:tr h="370840">
                <a:tc>
                  <a:txBody>
                    <a:bodyPr/>
                    <a:lstStyle/>
                    <a:p>
                      <a:pPr algn="l" fontAlgn="b"/>
                      <a:r>
                        <a:rPr lang="en-IN" sz="1600" b="0" i="0" u="none" strike="noStrike" dirty="0">
                          <a:latin typeface="Arial" pitchFamily="34" charset="0"/>
                          <a:cs typeface="Arial" pitchFamily="34" charset="0"/>
                        </a:rPr>
                        <a:t>NRIs (approx </a:t>
                      </a:r>
                      <a:r>
                        <a:rPr lang="en-IN" sz="1600" b="0" i="0" u="none" strike="noStrike" dirty="0" smtClean="0">
                          <a:latin typeface="Arial" pitchFamily="34" charset="0"/>
                          <a:cs typeface="Arial" pitchFamily="34" charset="0"/>
                        </a:rPr>
                        <a:t>3000</a:t>
                      </a:r>
                    </a:p>
                    <a:p>
                      <a:pPr algn="l" fontAlgn="b"/>
                      <a:r>
                        <a:rPr lang="en-IN" sz="1600" b="0" i="0" u="none" strike="noStrike" dirty="0" smtClean="0">
                          <a:latin typeface="Arial" pitchFamily="34" charset="0"/>
                          <a:cs typeface="Arial" pitchFamily="34" charset="0"/>
                        </a:rPr>
                        <a:t> </a:t>
                      </a:r>
                      <a:r>
                        <a:rPr lang="en-IN" sz="1600" b="0" i="0" u="none" strike="noStrike" dirty="0">
                          <a:latin typeface="Arial" pitchFamily="34" charset="0"/>
                          <a:cs typeface="Arial" pitchFamily="34" charset="0"/>
                        </a:rPr>
                        <a:t>other than NRI Dir)</a:t>
                      </a:r>
                    </a:p>
                  </a:txBody>
                  <a:tcPr marL="9525" marR="9525" marT="9525" marB="0" anchor="b"/>
                </a:tc>
                <a:tc>
                  <a:txBody>
                    <a:bodyPr/>
                    <a:lstStyle/>
                    <a:p>
                      <a:pPr algn="r" fontAlgn="b"/>
                      <a:r>
                        <a:rPr lang="en-IN" sz="1600" b="0" i="0" u="none" strike="noStrike" dirty="0">
                          <a:latin typeface="Arial" pitchFamily="34" charset="0"/>
                          <a:cs typeface="Arial" pitchFamily="34" charset="0"/>
                        </a:rPr>
                        <a:t>23.13</a:t>
                      </a:r>
                    </a:p>
                  </a:txBody>
                  <a:tcPr marL="9525" marR="9525" marT="9525" marB="0" anchor="b"/>
                </a:tc>
                <a:tc>
                  <a:txBody>
                    <a:bodyPr/>
                    <a:lstStyle/>
                    <a:p>
                      <a:pPr algn="r" fontAlgn="b"/>
                      <a:r>
                        <a:rPr lang="en-IN" sz="1600" b="0" i="0" u="none" strike="noStrike">
                          <a:latin typeface="Arial" pitchFamily="34" charset="0"/>
                          <a:cs typeface="Arial" pitchFamily="34" charset="0"/>
                        </a:rPr>
                        <a:t>7.80</a:t>
                      </a:r>
                    </a:p>
                  </a:txBody>
                  <a:tcPr marL="9525" marR="9525" marT="9525" marB="0" anchor="b"/>
                </a:tc>
                <a:tc>
                  <a:txBody>
                    <a:bodyPr/>
                    <a:lstStyle/>
                    <a:p>
                      <a:pPr algn="r" fontAlgn="b"/>
                      <a:r>
                        <a:rPr lang="en-IN" sz="1600" b="0" i="0" u="none" strike="noStrike">
                          <a:latin typeface="Arial" pitchFamily="34" charset="0"/>
                          <a:cs typeface="Arial" pitchFamily="34" charset="0"/>
                        </a:rPr>
                        <a:t>5.78</a:t>
                      </a:r>
                    </a:p>
                  </a:txBody>
                  <a:tcPr marL="9525" marR="9525" marT="9525" marB="0" anchor="b"/>
                </a:tc>
              </a:tr>
              <a:tr h="370840">
                <a:tc>
                  <a:txBody>
                    <a:bodyPr/>
                    <a:lstStyle/>
                    <a:p>
                      <a:pPr algn="l" fontAlgn="b"/>
                      <a:r>
                        <a:rPr lang="en-IN" sz="1600" b="0" i="0" u="none" strike="noStrike" dirty="0">
                          <a:latin typeface="Arial" pitchFamily="34" charset="0"/>
                          <a:cs typeface="Arial" pitchFamily="34" charset="0"/>
                        </a:rPr>
                        <a:t>Residents (approx 14000)</a:t>
                      </a:r>
                    </a:p>
                  </a:txBody>
                  <a:tcPr marL="9525" marR="9525" marT="9525" marB="0" anchor="b"/>
                </a:tc>
                <a:tc>
                  <a:txBody>
                    <a:bodyPr/>
                    <a:lstStyle/>
                    <a:p>
                      <a:pPr algn="r" fontAlgn="b"/>
                      <a:r>
                        <a:rPr lang="en-IN" sz="1600" b="0" i="0" u="none" strike="noStrike" dirty="0">
                          <a:latin typeface="Arial" pitchFamily="34" charset="0"/>
                          <a:cs typeface="Arial" pitchFamily="34" charset="0"/>
                        </a:rPr>
                        <a:t>20.31</a:t>
                      </a:r>
                    </a:p>
                  </a:txBody>
                  <a:tcPr marL="9525" marR="9525" marT="9525" marB="0" anchor="b"/>
                </a:tc>
                <a:tc>
                  <a:txBody>
                    <a:bodyPr/>
                    <a:lstStyle/>
                    <a:p>
                      <a:pPr algn="r" fontAlgn="b"/>
                      <a:r>
                        <a:rPr lang="en-IN" sz="1600" b="0" i="0" u="none" strike="noStrike" dirty="0">
                          <a:latin typeface="Arial" pitchFamily="34" charset="0"/>
                          <a:cs typeface="Arial" pitchFamily="34" charset="0"/>
                        </a:rPr>
                        <a:t>6.86</a:t>
                      </a:r>
                    </a:p>
                  </a:txBody>
                  <a:tcPr marL="9525" marR="9525" marT="9525" marB="0" anchor="b"/>
                </a:tc>
                <a:tc>
                  <a:txBody>
                    <a:bodyPr/>
                    <a:lstStyle/>
                    <a:p>
                      <a:pPr algn="r" fontAlgn="b"/>
                      <a:r>
                        <a:rPr lang="en-IN" sz="1600" b="0" i="0" u="none" strike="noStrike">
                          <a:latin typeface="Arial" pitchFamily="34" charset="0"/>
                          <a:cs typeface="Arial" pitchFamily="34" charset="0"/>
                        </a:rPr>
                        <a:t>5.06</a:t>
                      </a:r>
                    </a:p>
                  </a:txBody>
                  <a:tcPr marL="9525" marR="9525" marT="9525" marB="0" anchor="b"/>
                </a:tc>
              </a:tr>
              <a:tr h="370840">
                <a:tc>
                  <a:txBody>
                    <a:bodyPr/>
                    <a:lstStyle/>
                    <a:p>
                      <a:pPr algn="l" fontAlgn="b"/>
                      <a:endParaRPr lang="en-IN" sz="1600" b="0" i="0" u="none" strike="noStrike" dirty="0">
                        <a:latin typeface="Arial" pitchFamily="34" charset="0"/>
                        <a:cs typeface="Arial" pitchFamily="34" charset="0"/>
                      </a:endParaRPr>
                    </a:p>
                  </a:txBody>
                  <a:tcPr marL="9525" marR="9525" marT="9525" marB="0" anchor="b"/>
                </a:tc>
                <a:tc>
                  <a:txBody>
                    <a:bodyPr/>
                    <a:lstStyle/>
                    <a:p>
                      <a:pPr algn="r" fontAlgn="b"/>
                      <a:r>
                        <a:rPr lang="en-IN" sz="1600" b="1" i="0" u="none" strike="noStrike">
                          <a:latin typeface="Arial" pitchFamily="34" charset="0"/>
                          <a:cs typeface="Arial" pitchFamily="34" charset="0"/>
                        </a:rPr>
                        <a:t>296.05</a:t>
                      </a:r>
                    </a:p>
                  </a:txBody>
                  <a:tcPr marL="9525" marR="9525" marT="9525" marB="0" anchor="b"/>
                </a:tc>
                <a:tc>
                  <a:txBody>
                    <a:bodyPr/>
                    <a:lstStyle/>
                    <a:p>
                      <a:pPr algn="r" fontAlgn="b"/>
                      <a:r>
                        <a:rPr lang="en-IN" sz="1600" b="1" i="0" u="none" strike="noStrike" dirty="0">
                          <a:latin typeface="Arial" pitchFamily="34" charset="0"/>
                          <a:cs typeface="Arial" pitchFamily="34" charset="0"/>
                        </a:rPr>
                        <a:t>99.95</a:t>
                      </a:r>
                    </a:p>
                  </a:txBody>
                  <a:tcPr marL="9525" marR="9525" marT="9525" marB="0" anchor="b"/>
                </a:tc>
                <a:tc>
                  <a:txBody>
                    <a:bodyPr/>
                    <a:lstStyle/>
                    <a:p>
                      <a:pPr algn="r" fontAlgn="b"/>
                      <a:r>
                        <a:rPr lang="en-IN" sz="1600" b="1" i="0" u="none" strike="noStrike" dirty="0">
                          <a:latin typeface="Arial" pitchFamily="34" charset="0"/>
                          <a:cs typeface="Arial" pitchFamily="34" charset="0"/>
                        </a:rPr>
                        <a:t>73.95</a:t>
                      </a:r>
                    </a:p>
                  </a:txBody>
                  <a:tcPr marL="9525" marR="9525" marT="9525" marB="0" anchor="b"/>
                </a:tc>
              </a:tr>
            </a:tbl>
          </a:graphicData>
        </a:graphic>
      </p:graphicFrame>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44562"/>
          </a:xfrm>
        </p:spPr>
        <p:txBody>
          <a:bodyPr>
            <a:normAutofit fontScale="90000"/>
          </a:bodyPr>
          <a:lstStyle/>
          <a:p>
            <a:r>
              <a:rPr lang="en-US" dirty="0" smtClean="0">
                <a:solidFill>
                  <a:srgbClr val="00B050"/>
                </a:solidFill>
              </a:rPr>
              <a:t>Comparison  of CIAL with BIAL /HIAL</a:t>
            </a:r>
            <a:endParaRPr lang="en-IN" dirty="0">
              <a:solidFill>
                <a:srgbClr val="00B050"/>
              </a:solidFill>
            </a:endParaRPr>
          </a:p>
        </p:txBody>
      </p:sp>
      <p:graphicFrame>
        <p:nvGraphicFramePr>
          <p:cNvPr id="4" name="Content Placeholder 3"/>
          <p:cNvGraphicFramePr>
            <a:graphicFrameLocks noGrp="1"/>
          </p:cNvGraphicFramePr>
          <p:nvPr>
            <p:ph idx="1"/>
          </p:nvPr>
        </p:nvGraphicFramePr>
        <p:xfrm>
          <a:off x="457200" y="1447800"/>
          <a:ext cx="8077199" cy="5029199"/>
        </p:xfrm>
        <a:graphic>
          <a:graphicData uri="http://schemas.openxmlformats.org/drawingml/2006/table">
            <a:tbl>
              <a:tblPr firstRow="1" bandRow="1">
                <a:tableStyleId>{5C22544A-7EE6-4342-B048-85BDC9FD1C3A}</a:tableStyleId>
              </a:tblPr>
              <a:tblGrid>
                <a:gridCol w="543897"/>
                <a:gridCol w="2812726"/>
                <a:gridCol w="2004650"/>
                <a:gridCol w="1861230"/>
                <a:gridCol w="854696"/>
              </a:tblGrid>
              <a:tr h="395190">
                <a:tc>
                  <a:txBody>
                    <a:bodyPr/>
                    <a:lstStyle/>
                    <a:p>
                      <a:pPr algn="ctr"/>
                      <a:endParaRPr lang="en-IN" dirty="0"/>
                    </a:p>
                  </a:txBody>
                  <a:tcPr/>
                </a:tc>
                <a:tc>
                  <a:txBody>
                    <a:bodyPr/>
                    <a:lstStyle/>
                    <a:p>
                      <a:pPr algn="ctr"/>
                      <a:endParaRPr lang="en-IN"/>
                    </a:p>
                  </a:txBody>
                  <a:tcPr/>
                </a:tc>
                <a:tc>
                  <a:txBody>
                    <a:bodyPr/>
                    <a:lstStyle/>
                    <a:p>
                      <a:pPr algn="ctr"/>
                      <a:r>
                        <a:rPr lang="en-US" dirty="0" smtClean="0"/>
                        <a:t> CAIL</a:t>
                      </a:r>
                      <a:endParaRPr lang="en-IN" dirty="0"/>
                    </a:p>
                  </a:txBody>
                  <a:tcPr/>
                </a:tc>
                <a:tc>
                  <a:txBody>
                    <a:bodyPr/>
                    <a:lstStyle/>
                    <a:p>
                      <a:pPr algn="ctr"/>
                      <a:r>
                        <a:rPr lang="en-US" dirty="0" smtClean="0"/>
                        <a:t>BIAL</a:t>
                      </a:r>
                      <a:endParaRPr lang="en-IN" dirty="0"/>
                    </a:p>
                  </a:txBody>
                  <a:tcPr/>
                </a:tc>
                <a:tc>
                  <a:txBody>
                    <a:bodyPr/>
                    <a:lstStyle/>
                    <a:p>
                      <a:endParaRPr lang="en-IN"/>
                    </a:p>
                  </a:txBody>
                  <a:tcPr/>
                </a:tc>
              </a:tr>
              <a:tr h="395190">
                <a:tc>
                  <a:txBody>
                    <a:bodyPr/>
                    <a:lstStyle/>
                    <a:p>
                      <a:pPr algn="ctr"/>
                      <a:r>
                        <a:rPr lang="en-US" dirty="0" smtClean="0"/>
                        <a:t>1</a:t>
                      </a:r>
                      <a:endParaRPr lang="en-IN" dirty="0"/>
                    </a:p>
                  </a:txBody>
                  <a:tcPr/>
                </a:tc>
                <a:tc>
                  <a:txBody>
                    <a:bodyPr/>
                    <a:lstStyle/>
                    <a:p>
                      <a:pPr algn="ctr"/>
                      <a:r>
                        <a:rPr lang="en-US" dirty="0" smtClean="0"/>
                        <a:t>Land – ownership model</a:t>
                      </a:r>
                      <a:endParaRPr lang="en-IN" dirty="0"/>
                    </a:p>
                  </a:txBody>
                  <a:tcPr/>
                </a:tc>
                <a:tc>
                  <a:txBody>
                    <a:bodyPr/>
                    <a:lstStyle/>
                    <a:p>
                      <a:pPr algn="ctr"/>
                      <a:r>
                        <a:rPr lang="en-US" dirty="0" smtClean="0"/>
                        <a:t> Owned </a:t>
                      </a:r>
                      <a:endParaRPr lang="en-IN" dirty="0"/>
                    </a:p>
                  </a:txBody>
                  <a:tcPr/>
                </a:tc>
                <a:tc>
                  <a:txBody>
                    <a:bodyPr/>
                    <a:lstStyle/>
                    <a:p>
                      <a:pPr algn="ctr"/>
                      <a:r>
                        <a:rPr lang="en-US" dirty="0" smtClean="0"/>
                        <a:t>On lease </a:t>
                      </a:r>
                      <a:endParaRPr lang="en-IN" dirty="0"/>
                    </a:p>
                  </a:txBody>
                  <a:tcPr/>
                </a:tc>
                <a:tc>
                  <a:txBody>
                    <a:bodyPr/>
                    <a:lstStyle/>
                    <a:p>
                      <a:endParaRPr lang="en-IN" dirty="0"/>
                    </a:p>
                  </a:txBody>
                  <a:tcPr/>
                </a:tc>
              </a:tr>
              <a:tr h="395190">
                <a:tc>
                  <a:txBody>
                    <a:bodyPr/>
                    <a:lstStyle/>
                    <a:p>
                      <a:pPr algn="ctr"/>
                      <a:endParaRPr lang="en-IN" dirty="0"/>
                    </a:p>
                  </a:txBody>
                  <a:tcPr/>
                </a:tc>
                <a:tc>
                  <a:txBody>
                    <a:bodyPr/>
                    <a:lstStyle/>
                    <a:p>
                      <a:pPr algn="ctr"/>
                      <a:r>
                        <a:rPr lang="en-US" dirty="0" smtClean="0"/>
                        <a:t>          - extent of land </a:t>
                      </a:r>
                      <a:endParaRPr lang="en-IN" dirty="0"/>
                    </a:p>
                  </a:txBody>
                  <a:tcPr/>
                </a:tc>
                <a:tc>
                  <a:txBody>
                    <a:bodyPr/>
                    <a:lstStyle/>
                    <a:p>
                      <a:pPr algn="ctr"/>
                      <a:r>
                        <a:rPr lang="en-US" dirty="0" smtClean="0"/>
                        <a:t> 1300 Acres</a:t>
                      </a:r>
                      <a:endParaRPr lang="en-IN" dirty="0"/>
                    </a:p>
                  </a:txBody>
                  <a:tcPr/>
                </a:tc>
                <a:tc>
                  <a:txBody>
                    <a:bodyPr/>
                    <a:lstStyle/>
                    <a:p>
                      <a:pPr algn="ctr"/>
                      <a:r>
                        <a:rPr lang="en-US" dirty="0" smtClean="0"/>
                        <a:t> 4316 Acres</a:t>
                      </a:r>
                      <a:endParaRPr lang="en-IN" dirty="0"/>
                    </a:p>
                  </a:txBody>
                  <a:tcPr/>
                </a:tc>
                <a:tc>
                  <a:txBody>
                    <a:bodyPr/>
                    <a:lstStyle/>
                    <a:p>
                      <a:endParaRPr lang="en-IN" dirty="0"/>
                    </a:p>
                  </a:txBody>
                  <a:tcPr/>
                </a:tc>
              </a:tr>
              <a:tr h="395190">
                <a:tc>
                  <a:txBody>
                    <a:bodyPr/>
                    <a:lstStyle/>
                    <a:p>
                      <a:pPr algn="ctr"/>
                      <a:r>
                        <a:rPr lang="en-US" dirty="0" smtClean="0"/>
                        <a:t>2</a:t>
                      </a:r>
                      <a:endParaRPr lang="en-IN" dirty="0"/>
                    </a:p>
                  </a:txBody>
                  <a:tcPr/>
                </a:tc>
                <a:tc>
                  <a:txBody>
                    <a:bodyPr/>
                    <a:lstStyle/>
                    <a:p>
                      <a:pPr algn="ctr"/>
                      <a:r>
                        <a:rPr lang="en-US" dirty="0" smtClean="0"/>
                        <a:t>Investors-  individual</a:t>
                      </a:r>
                      <a:endParaRPr lang="en-IN" dirty="0"/>
                    </a:p>
                  </a:txBody>
                  <a:tcPr/>
                </a:tc>
                <a:tc>
                  <a:txBody>
                    <a:bodyPr/>
                    <a:lstStyle/>
                    <a:p>
                      <a:pPr algn="ctr"/>
                      <a:r>
                        <a:rPr lang="en-US" dirty="0" smtClean="0"/>
                        <a:t>11800 </a:t>
                      </a:r>
                      <a:endParaRPr lang="en-IN" dirty="0"/>
                    </a:p>
                  </a:txBody>
                  <a:tcPr/>
                </a:tc>
                <a:tc>
                  <a:txBody>
                    <a:bodyPr/>
                    <a:lstStyle/>
                    <a:p>
                      <a:pPr algn="ctr"/>
                      <a:r>
                        <a:rPr lang="en-US" dirty="0" smtClean="0"/>
                        <a:t> (3 </a:t>
                      </a:r>
                      <a:r>
                        <a:rPr lang="en-US" dirty="0" err="1" smtClean="0"/>
                        <a:t>corporates</a:t>
                      </a:r>
                      <a:r>
                        <a:rPr lang="en-US" dirty="0" smtClean="0"/>
                        <a:t>)</a:t>
                      </a:r>
                      <a:endParaRPr lang="en-IN" dirty="0"/>
                    </a:p>
                  </a:txBody>
                  <a:tcPr/>
                </a:tc>
                <a:tc>
                  <a:txBody>
                    <a:bodyPr/>
                    <a:lstStyle/>
                    <a:p>
                      <a:endParaRPr lang="en-IN"/>
                    </a:p>
                  </a:txBody>
                  <a:tcPr/>
                </a:tc>
              </a:tr>
              <a:tr h="395190">
                <a:tc>
                  <a:txBody>
                    <a:bodyPr/>
                    <a:lstStyle/>
                    <a:p>
                      <a:pPr algn="ctr"/>
                      <a:endParaRPr lang="en-IN"/>
                    </a:p>
                  </a:txBody>
                  <a:tcPr/>
                </a:tc>
                <a:tc>
                  <a:txBody>
                    <a:bodyPr/>
                    <a:lstStyle/>
                    <a:p>
                      <a:pPr algn="ctr"/>
                      <a:r>
                        <a:rPr lang="en-US" dirty="0" smtClean="0"/>
                        <a:t>                     AAI</a:t>
                      </a:r>
                      <a:endParaRPr lang="en-IN" dirty="0"/>
                    </a:p>
                  </a:txBody>
                  <a:tcPr/>
                </a:tc>
                <a:tc>
                  <a:txBody>
                    <a:bodyPr/>
                    <a:lstStyle/>
                    <a:p>
                      <a:pPr algn="ctr"/>
                      <a:r>
                        <a:rPr lang="en-US" dirty="0" smtClean="0"/>
                        <a:t>Nil</a:t>
                      </a:r>
                      <a:endParaRPr lang="en-IN" dirty="0"/>
                    </a:p>
                  </a:txBody>
                  <a:tcPr/>
                </a:tc>
                <a:tc>
                  <a:txBody>
                    <a:bodyPr/>
                    <a:lstStyle/>
                    <a:p>
                      <a:pPr algn="ctr"/>
                      <a:r>
                        <a:rPr lang="en-US" dirty="0" smtClean="0"/>
                        <a:t>  13%</a:t>
                      </a:r>
                      <a:endParaRPr lang="en-IN" dirty="0"/>
                    </a:p>
                  </a:txBody>
                  <a:tcPr/>
                </a:tc>
                <a:tc>
                  <a:txBody>
                    <a:bodyPr/>
                    <a:lstStyle/>
                    <a:p>
                      <a:endParaRPr lang="en-IN"/>
                    </a:p>
                  </a:txBody>
                  <a:tcPr/>
                </a:tc>
              </a:tr>
              <a:tr h="395190">
                <a:tc>
                  <a:txBody>
                    <a:bodyPr/>
                    <a:lstStyle/>
                    <a:p>
                      <a:pPr algn="ctr"/>
                      <a:endParaRPr lang="en-IN"/>
                    </a:p>
                  </a:txBody>
                  <a:tcPr/>
                </a:tc>
                <a:tc>
                  <a:txBody>
                    <a:bodyPr/>
                    <a:lstStyle/>
                    <a:p>
                      <a:pPr algn="ctr"/>
                      <a:r>
                        <a:rPr lang="en-US" dirty="0" smtClean="0"/>
                        <a:t>               State </a:t>
                      </a:r>
                      <a:r>
                        <a:rPr lang="en-US" dirty="0" err="1" smtClean="0"/>
                        <a:t>Govt</a:t>
                      </a:r>
                      <a:r>
                        <a:rPr lang="en-US" dirty="0" smtClean="0"/>
                        <a:t> </a:t>
                      </a:r>
                      <a:endParaRPr lang="en-IN" dirty="0"/>
                    </a:p>
                  </a:txBody>
                  <a:tcPr/>
                </a:tc>
                <a:tc>
                  <a:txBody>
                    <a:bodyPr/>
                    <a:lstStyle/>
                    <a:p>
                      <a:pPr algn="ctr"/>
                      <a:r>
                        <a:rPr lang="en-US" dirty="0" smtClean="0"/>
                        <a:t> 30%</a:t>
                      </a:r>
                      <a:endParaRPr lang="en-IN" dirty="0"/>
                    </a:p>
                  </a:txBody>
                  <a:tcPr/>
                </a:tc>
                <a:tc>
                  <a:txBody>
                    <a:bodyPr/>
                    <a:lstStyle/>
                    <a:p>
                      <a:pPr algn="ctr"/>
                      <a:r>
                        <a:rPr lang="en-US" dirty="0" smtClean="0"/>
                        <a:t>  13%</a:t>
                      </a:r>
                      <a:endParaRPr lang="en-IN" dirty="0"/>
                    </a:p>
                  </a:txBody>
                  <a:tcPr/>
                </a:tc>
                <a:tc>
                  <a:txBody>
                    <a:bodyPr/>
                    <a:lstStyle/>
                    <a:p>
                      <a:endParaRPr lang="en-IN" dirty="0"/>
                    </a:p>
                  </a:txBody>
                  <a:tcPr/>
                </a:tc>
              </a:tr>
              <a:tr h="395190">
                <a:tc>
                  <a:txBody>
                    <a:bodyPr/>
                    <a:lstStyle/>
                    <a:p>
                      <a:pPr algn="ctr"/>
                      <a:endParaRPr lang="en-IN"/>
                    </a:p>
                  </a:txBody>
                  <a:tcPr/>
                </a:tc>
                <a:tc>
                  <a:txBody>
                    <a:bodyPr/>
                    <a:lstStyle/>
                    <a:p>
                      <a:pPr algn="ctr"/>
                      <a:r>
                        <a:rPr lang="en-US" dirty="0" smtClean="0"/>
                        <a:t>              other PSUs </a:t>
                      </a:r>
                      <a:endParaRPr lang="en-IN" dirty="0"/>
                    </a:p>
                  </a:txBody>
                  <a:tcPr/>
                </a:tc>
                <a:tc>
                  <a:txBody>
                    <a:bodyPr/>
                    <a:lstStyle/>
                    <a:p>
                      <a:pPr algn="ctr"/>
                      <a:r>
                        <a:rPr lang="en-US" dirty="0" smtClean="0"/>
                        <a:t>-----</a:t>
                      </a:r>
                      <a:endParaRPr lang="en-IN" dirty="0"/>
                    </a:p>
                  </a:txBody>
                  <a:tcPr/>
                </a:tc>
                <a:tc>
                  <a:txBody>
                    <a:bodyPr/>
                    <a:lstStyle/>
                    <a:p>
                      <a:pPr algn="ctr"/>
                      <a:r>
                        <a:rPr lang="en-US" dirty="0" smtClean="0"/>
                        <a:t>   Nil</a:t>
                      </a:r>
                      <a:endParaRPr lang="en-IN" dirty="0"/>
                    </a:p>
                  </a:txBody>
                  <a:tcPr/>
                </a:tc>
                <a:tc>
                  <a:txBody>
                    <a:bodyPr/>
                    <a:lstStyle/>
                    <a:p>
                      <a:endParaRPr lang="en-IN"/>
                    </a:p>
                  </a:txBody>
                  <a:tcPr/>
                </a:tc>
              </a:tr>
              <a:tr h="395190">
                <a:tc>
                  <a:txBody>
                    <a:bodyPr/>
                    <a:lstStyle/>
                    <a:p>
                      <a:pPr algn="ctr"/>
                      <a:r>
                        <a:rPr lang="en-US" dirty="0" smtClean="0"/>
                        <a:t>3</a:t>
                      </a:r>
                      <a:endParaRPr lang="en-IN" dirty="0"/>
                    </a:p>
                  </a:txBody>
                  <a:tcPr/>
                </a:tc>
                <a:tc>
                  <a:txBody>
                    <a:bodyPr/>
                    <a:lstStyle/>
                    <a:p>
                      <a:pPr algn="ctr"/>
                      <a:r>
                        <a:rPr lang="en-US" dirty="0" smtClean="0"/>
                        <a:t>Project Cost </a:t>
                      </a:r>
                      <a:endParaRPr lang="en-IN" dirty="0"/>
                    </a:p>
                  </a:txBody>
                  <a:tcPr/>
                </a:tc>
                <a:tc>
                  <a:txBody>
                    <a:bodyPr/>
                    <a:lstStyle/>
                    <a:p>
                      <a:pPr algn="ctr"/>
                      <a:r>
                        <a:rPr lang="en-US" dirty="0" smtClean="0"/>
                        <a:t>3000 </a:t>
                      </a:r>
                      <a:r>
                        <a:rPr lang="en-US" dirty="0" err="1" smtClean="0"/>
                        <a:t>mn</a:t>
                      </a:r>
                      <a:r>
                        <a:rPr lang="en-US" dirty="0" smtClean="0"/>
                        <a:t>(1999)</a:t>
                      </a:r>
                      <a:endParaRPr lang="en-IN" dirty="0"/>
                    </a:p>
                  </a:txBody>
                  <a:tcPr/>
                </a:tc>
                <a:tc>
                  <a:txBody>
                    <a:bodyPr/>
                    <a:lstStyle/>
                    <a:p>
                      <a:pPr algn="ctr"/>
                      <a:r>
                        <a:rPr lang="en-US" dirty="0" smtClean="0"/>
                        <a:t> 19000 </a:t>
                      </a:r>
                      <a:r>
                        <a:rPr lang="en-US" dirty="0" err="1" smtClean="0"/>
                        <a:t>mn</a:t>
                      </a:r>
                      <a:r>
                        <a:rPr lang="en-US" dirty="0" smtClean="0"/>
                        <a:t>(2008)</a:t>
                      </a:r>
                      <a:endParaRPr lang="en-IN" dirty="0"/>
                    </a:p>
                  </a:txBody>
                  <a:tcPr/>
                </a:tc>
                <a:tc>
                  <a:txBody>
                    <a:bodyPr/>
                    <a:lstStyle/>
                    <a:p>
                      <a:endParaRPr lang="en-IN" dirty="0"/>
                    </a:p>
                  </a:txBody>
                  <a:tcPr/>
                </a:tc>
              </a:tr>
              <a:tr h="395190">
                <a:tc>
                  <a:txBody>
                    <a:bodyPr/>
                    <a:lstStyle/>
                    <a:p>
                      <a:pPr algn="ctr"/>
                      <a:r>
                        <a:rPr lang="en-US" dirty="0" smtClean="0"/>
                        <a:t>4</a:t>
                      </a:r>
                      <a:endParaRPr lang="en-IN" dirty="0"/>
                    </a:p>
                  </a:txBody>
                  <a:tcPr/>
                </a:tc>
                <a:tc>
                  <a:txBody>
                    <a:bodyPr/>
                    <a:lstStyle/>
                    <a:p>
                      <a:pPr algn="ctr"/>
                      <a:r>
                        <a:rPr lang="en-US" dirty="0" smtClean="0"/>
                        <a:t>Starting year  </a:t>
                      </a:r>
                      <a:endParaRPr lang="en-IN" dirty="0"/>
                    </a:p>
                  </a:txBody>
                  <a:tcPr/>
                </a:tc>
                <a:tc>
                  <a:txBody>
                    <a:bodyPr/>
                    <a:lstStyle/>
                    <a:p>
                      <a:pPr algn="ctr"/>
                      <a:r>
                        <a:rPr lang="en-US" dirty="0" smtClean="0"/>
                        <a:t>1999</a:t>
                      </a:r>
                      <a:endParaRPr lang="en-IN" dirty="0"/>
                    </a:p>
                  </a:txBody>
                  <a:tcPr/>
                </a:tc>
                <a:tc>
                  <a:txBody>
                    <a:bodyPr/>
                    <a:lstStyle/>
                    <a:p>
                      <a:pPr algn="ctr"/>
                      <a:r>
                        <a:rPr lang="en-US" dirty="0" smtClean="0"/>
                        <a:t> 2008</a:t>
                      </a:r>
                      <a:endParaRPr lang="en-IN" dirty="0"/>
                    </a:p>
                  </a:txBody>
                  <a:tcPr/>
                </a:tc>
                <a:tc>
                  <a:txBody>
                    <a:bodyPr/>
                    <a:lstStyle/>
                    <a:p>
                      <a:endParaRPr lang="en-IN" dirty="0"/>
                    </a:p>
                  </a:txBody>
                  <a:tcPr/>
                </a:tc>
              </a:tr>
              <a:tr h="395190">
                <a:tc>
                  <a:txBody>
                    <a:bodyPr/>
                    <a:lstStyle/>
                    <a:p>
                      <a:pPr algn="ctr"/>
                      <a:r>
                        <a:rPr lang="en-US" dirty="0" smtClean="0"/>
                        <a:t>5</a:t>
                      </a:r>
                      <a:endParaRPr lang="en-IN" dirty="0"/>
                    </a:p>
                  </a:txBody>
                  <a:tcPr/>
                </a:tc>
                <a:tc>
                  <a:txBody>
                    <a:bodyPr/>
                    <a:lstStyle/>
                    <a:p>
                      <a:pPr algn="ctr"/>
                      <a:r>
                        <a:rPr lang="en-US" dirty="0" smtClean="0"/>
                        <a:t>Non Aero Revenue</a:t>
                      </a:r>
                      <a:endParaRPr lang="en-IN" dirty="0"/>
                    </a:p>
                  </a:txBody>
                  <a:tcPr/>
                </a:tc>
                <a:tc>
                  <a:txBody>
                    <a:bodyPr/>
                    <a:lstStyle/>
                    <a:p>
                      <a:pPr algn="ctr"/>
                      <a:r>
                        <a:rPr lang="en-US" dirty="0" smtClean="0"/>
                        <a:t>60 %</a:t>
                      </a:r>
                      <a:endParaRPr lang="en-IN" dirty="0"/>
                    </a:p>
                  </a:txBody>
                  <a:tcPr/>
                </a:tc>
                <a:tc>
                  <a:txBody>
                    <a:bodyPr/>
                    <a:lstStyle/>
                    <a:p>
                      <a:pPr algn="ctr"/>
                      <a:r>
                        <a:rPr lang="en-US" dirty="0" smtClean="0">
                          <a:solidFill>
                            <a:srgbClr val="FF0000"/>
                          </a:solidFill>
                        </a:rPr>
                        <a:t> </a:t>
                      </a:r>
                      <a:r>
                        <a:rPr lang="en-US" dirty="0" smtClean="0">
                          <a:solidFill>
                            <a:schemeClr val="tx1"/>
                          </a:solidFill>
                        </a:rPr>
                        <a:t>37 %</a:t>
                      </a:r>
                      <a:endParaRPr lang="en-IN" dirty="0">
                        <a:solidFill>
                          <a:schemeClr val="tx1"/>
                        </a:solidFill>
                      </a:endParaRPr>
                    </a:p>
                  </a:txBody>
                  <a:tcPr/>
                </a:tc>
                <a:tc>
                  <a:txBody>
                    <a:bodyPr/>
                    <a:lstStyle/>
                    <a:p>
                      <a:endParaRPr lang="en-IN" dirty="0"/>
                    </a:p>
                  </a:txBody>
                  <a:tcPr/>
                </a:tc>
              </a:tr>
              <a:tr h="395190">
                <a:tc>
                  <a:txBody>
                    <a:bodyPr/>
                    <a:lstStyle/>
                    <a:p>
                      <a:pPr algn="ctr"/>
                      <a:r>
                        <a:rPr lang="en-US" dirty="0" smtClean="0"/>
                        <a:t>6</a:t>
                      </a:r>
                      <a:endParaRPr lang="en-IN" dirty="0"/>
                    </a:p>
                  </a:txBody>
                  <a:tcPr/>
                </a:tc>
                <a:tc>
                  <a:txBody>
                    <a:bodyPr/>
                    <a:lstStyle/>
                    <a:p>
                      <a:pPr algn="ctr"/>
                      <a:r>
                        <a:rPr lang="en-US" dirty="0" smtClean="0"/>
                        <a:t> Passengers  (2011)</a:t>
                      </a:r>
                      <a:endParaRPr lang="en-IN" dirty="0"/>
                    </a:p>
                  </a:txBody>
                  <a:tcPr/>
                </a:tc>
                <a:tc>
                  <a:txBody>
                    <a:bodyPr/>
                    <a:lstStyle/>
                    <a:p>
                      <a:pPr algn="ctr"/>
                      <a:r>
                        <a:rPr lang="en-US" dirty="0" smtClean="0"/>
                        <a:t>4.3 million</a:t>
                      </a:r>
                      <a:endParaRPr lang="en-IN" dirty="0"/>
                    </a:p>
                  </a:txBody>
                  <a:tcPr/>
                </a:tc>
                <a:tc>
                  <a:txBody>
                    <a:bodyPr/>
                    <a:lstStyle/>
                    <a:p>
                      <a:pPr algn="ctr"/>
                      <a:r>
                        <a:rPr lang="en-US" dirty="0" smtClean="0"/>
                        <a:t> </a:t>
                      </a:r>
                      <a:r>
                        <a:rPr lang="en-US" dirty="0" smtClean="0">
                          <a:solidFill>
                            <a:srgbClr val="FF0000"/>
                          </a:solidFill>
                        </a:rPr>
                        <a:t>12 million</a:t>
                      </a:r>
                      <a:endParaRPr lang="en-IN" dirty="0">
                        <a:solidFill>
                          <a:srgbClr val="FF0000"/>
                        </a:solidFill>
                      </a:endParaRPr>
                    </a:p>
                  </a:txBody>
                  <a:tcPr/>
                </a:tc>
                <a:tc>
                  <a:txBody>
                    <a:bodyPr/>
                    <a:lstStyle/>
                    <a:p>
                      <a:endParaRPr lang="en-IN" dirty="0"/>
                    </a:p>
                  </a:txBody>
                  <a:tcPr/>
                </a:tc>
              </a:tr>
              <a:tr h="682109">
                <a:tc>
                  <a:txBody>
                    <a:bodyPr/>
                    <a:lstStyle/>
                    <a:p>
                      <a:pPr algn="ctr"/>
                      <a:r>
                        <a:rPr lang="en-US" dirty="0" smtClean="0"/>
                        <a:t>7</a:t>
                      </a:r>
                      <a:endParaRPr lang="en-IN" dirty="0"/>
                    </a:p>
                  </a:txBody>
                  <a:tcPr/>
                </a:tc>
                <a:tc>
                  <a:txBody>
                    <a:bodyPr/>
                    <a:lstStyle/>
                    <a:p>
                      <a:pPr algn="ctr"/>
                      <a:r>
                        <a:rPr lang="en-US" dirty="0" smtClean="0"/>
                        <a:t>Concessions by </a:t>
                      </a:r>
                      <a:r>
                        <a:rPr lang="en-US" dirty="0" err="1" smtClean="0"/>
                        <a:t>GoI</a:t>
                      </a:r>
                      <a:endParaRPr lang="en-IN" dirty="0"/>
                    </a:p>
                  </a:txBody>
                  <a:tcPr/>
                </a:tc>
                <a:tc>
                  <a:txBody>
                    <a:bodyPr/>
                    <a:lstStyle/>
                    <a:p>
                      <a:pPr algn="ctr"/>
                      <a:r>
                        <a:rPr lang="en-US" dirty="0" smtClean="0"/>
                        <a:t>No  CA</a:t>
                      </a:r>
                      <a:endParaRPr lang="en-IN" dirty="0"/>
                    </a:p>
                  </a:txBody>
                  <a:tcPr/>
                </a:tc>
                <a:tc>
                  <a:txBody>
                    <a:bodyPr/>
                    <a:lstStyle/>
                    <a:p>
                      <a:pPr algn="ctr"/>
                      <a:r>
                        <a:rPr lang="en-US" dirty="0" smtClean="0">
                          <a:solidFill>
                            <a:srgbClr val="FF0000"/>
                          </a:solidFill>
                        </a:rPr>
                        <a:t>As per CA provisions </a:t>
                      </a:r>
                      <a:endParaRPr lang="en-IN" dirty="0">
                        <a:solidFill>
                          <a:srgbClr val="FF0000"/>
                        </a:solidFill>
                      </a:endParaRPr>
                    </a:p>
                  </a:txBody>
                  <a:tcPr/>
                </a:tc>
                <a:tc>
                  <a:txBody>
                    <a:bodyPr/>
                    <a:lstStyle/>
                    <a:p>
                      <a:endParaRPr lang="en-IN" dirty="0"/>
                    </a:p>
                  </a:txBody>
                  <a:tcPr/>
                </a:tc>
              </a:tr>
            </a:tbl>
          </a:graphicData>
        </a:graphic>
      </p:graphicFrame>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Revenue share </a:t>
            </a:r>
            <a:br>
              <a:rPr lang="en-US" dirty="0" smtClean="0"/>
            </a:br>
            <a:r>
              <a:rPr lang="en-US" dirty="0" smtClean="0"/>
              <a:t>Aeronautical Vs Non Aeronautical </a:t>
            </a:r>
            <a:endParaRPr lang="en-IN" dirty="0"/>
          </a:p>
        </p:txBody>
      </p:sp>
      <p:graphicFrame>
        <p:nvGraphicFramePr>
          <p:cNvPr id="5" name="Content Placeholder 4"/>
          <p:cNvGraphicFramePr>
            <a:graphicFrameLocks noGrp="1"/>
          </p:cNvGraphicFramePr>
          <p:nvPr>
            <p:ph idx="1"/>
          </p:nvPr>
        </p:nvGraphicFramePr>
        <p:xfrm>
          <a:off x="457200" y="1600200"/>
          <a:ext cx="8229600" cy="4525963"/>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AAIs investment in the assets </a:t>
            </a:r>
            <a:endParaRPr lang="en-IN" dirty="0"/>
          </a:p>
        </p:txBody>
      </p:sp>
      <p:sp>
        <p:nvSpPr>
          <p:cNvPr id="3" name="Content Placeholder 2"/>
          <p:cNvSpPr>
            <a:spLocks noGrp="1"/>
          </p:cNvSpPr>
          <p:nvPr>
            <p:ph idx="1"/>
          </p:nvPr>
        </p:nvSpPr>
        <p:spPr/>
        <p:txBody>
          <a:bodyPr/>
          <a:lstStyle/>
          <a:p>
            <a:r>
              <a:rPr lang="en-US" dirty="0" smtClean="0"/>
              <a:t>AAI invested for the complete infrastructure of ATM services of the new </a:t>
            </a:r>
            <a:r>
              <a:rPr lang="en-US" dirty="0" err="1" smtClean="0"/>
              <a:t>greenfield</a:t>
            </a:r>
            <a:r>
              <a:rPr lang="en-US" dirty="0" smtClean="0"/>
              <a:t> airports</a:t>
            </a:r>
            <a:endParaRPr lang="en-US" dirty="0" smtClean="0"/>
          </a:p>
          <a:p>
            <a:pPr>
              <a:buNone/>
            </a:pPr>
            <a:r>
              <a:rPr lang="en-US" dirty="0" smtClean="0"/>
              <a:t>       - around 900 million per airport.</a:t>
            </a:r>
          </a:p>
          <a:p>
            <a:r>
              <a:rPr lang="en-US" dirty="0" smtClean="0"/>
              <a:t>In addition  AAIs customers of the old airports </a:t>
            </a:r>
            <a:r>
              <a:rPr lang="en-US" dirty="0" smtClean="0"/>
              <a:t>were </a:t>
            </a:r>
            <a:r>
              <a:rPr lang="en-US" dirty="0" smtClean="0"/>
              <a:t>transferred to the new airports   </a:t>
            </a:r>
          </a:p>
          <a:p>
            <a:r>
              <a:rPr lang="en-US" dirty="0" smtClean="0"/>
              <a:t>In case of Brown field </a:t>
            </a:r>
            <a:r>
              <a:rPr lang="en-US" dirty="0" smtClean="0"/>
              <a:t>airports, </a:t>
            </a:r>
            <a:r>
              <a:rPr lang="en-US" dirty="0" smtClean="0"/>
              <a:t>the  existing infrastructure of ATM is that of AAI</a:t>
            </a:r>
          </a:p>
          <a:p>
            <a:endParaRPr lang="en-IN"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Concession agreement by </a:t>
            </a:r>
            <a:r>
              <a:rPr lang="en-US" dirty="0" err="1" smtClean="0"/>
              <a:t>GoI</a:t>
            </a:r>
            <a:endParaRPr lang="en-IN" dirty="0"/>
          </a:p>
        </p:txBody>
      </p:sp>
      <p:sp>
        <p:nvSpPr>
          <p:cNvPr id="3" name="Content Placeholder 2"/>
          <p:cNvSpPr>
            <a:spLocks noGrp="1"/>
          </p:cNvSpPr>
          <p:nvPr>
            <p:ph idx="1"/>
          </p:nvPr>
        </p:nvSpPr>
        <p:spPr/>
        <p:txBody>
          <a:bodyPr>
            <a:normAutofit/>
          </a:bodyPr>
          <a:lstStyle/>
          <a:p>
            <a:r>
              <a:rPr lang="en-GB" i="1" dirty="0" smtClean="0"/>
              <a:t>Concession Agreement by </a:t>
            </a:r>
            <a:r>
              <a:rPr lang="en-GB" i="1" dirty="0" err="1" smtClean="0"/>
              <a:t>GoI</a:t>
            </a:r>
            <a:r>
              <a:rPr lang="en-GB" i="1" dirty="0" smtClean="0"/>
              <a:t> says </a:t>
            </a:r>
          </a:p>
          <a:p>
            <a:pPr>
              <a:buNone/>
            </a:pPr>
            <a:r>
              <a:rPr lang="en-GB" i="1" dirty="0" smtClean="0"/>
              <a:t>          -  it is a private and commercial agreement</a:t>
            </a:r>
          </a:p>
          <a:p>
            <a:pPr>
              <a:buNone/>
            </a:pPr>
            <a:r>
              <a:rPr lang="en-GB" i="1" dirty="0" smtClean="0"/>
              <a:t>            (</a:t>
            </a:r>
            <a:r>
              <a:rPr lang="en-GB" i="1" dirty="0" err="1" smtClean="0"/>
              <a:t>acta</a:t>
            </a:r>
            <a:r>
              <a:rPr lang="en-GB" i="1" dirty="0" smtClean="0"/>
              <a:t> jure </a:t>
            </a:r>
            <a:r>
              <a:rPr lang="en-GB" i="1" dirty="0" err="1" smtClean="0"/>
              <a:t>gestionis</a:t>
            </a:r>
            <a:r>
              <a:rPr lang="en-GB" i="1" dirty="0" smtClean="0"/>
              <a:t>)</a:t>
            </a:r>
          </a:p>
          <a:p>
            <a:pPr>
              <a:buNone/>
            </a:pPr>
            <a:r>
              <a:rPr lang="en-GB" i="1" dirty="0" smtClean="0"/>
              <a:t>          - and NOT a governmental or sovereign act </a:t>
            </a:r>
          </a:p>
          <a:p>
            <a:pPr>
              <a:buNone/>
            </a:pPr>
            <a:r>
              <a:rPr lang="en-GB" i="1" dirty="0" smtClean="0"/>
              <a:t>           (NOT an </a:t>
            </a:r>
            <a:r>
              <a:rPr lang="en-GB" i="1" dirty="0" err="1" smtClean="0"/>
              <a:t>acta</a:t>
            </a:r>
            <a:r>
              <a:rPr lang="en-GB" i="1" dirty="0" smtClean="0"/>
              <a:t> jure </a:t>
            </a:r>
            <a:r>
              <a:rPr lang="en-GB" i="1" dirty="0" err="1" smtClean="0"/>
              <a:t>imperii</a:t>
            </a:r>
            <a:r>
              <a:rPr lang="en-GB" i="1" dirty="0" smtClean="0"/>
              <a:t>)</a:t>
            </a:r>
          </a:p>
          <a:p>
            <a:pPr>
              <a:buNone/>
            </a:pPr>
            <a:endParaRPr lang="en-GB" i="1" dirty="0" smtClean="0"/>
          </a:p>
          <a:p>
            <a:endParaRPr lang="en-IN"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Concession agreements and State support</a:t>
            </a:r>
            <a:endParaRPr lang="en-IN" dirty="0"/>
          </a:p>
        </p:txBody>
      </p:sp>
      <p:sp>
        <p:nvSpPr>
          <p:cNvPr id="3" name="Content Placeholder 2"/>
          <p:cNvSpPr>
            <a:spLocks noGrp="1"/>
          </p:cNvSpPr>
          <p:nvPr>
            <p:ph idx="1"/>
          </p:nvPr>
        </p:nvSpPr>
        <p:spPr/>
        <p:txBody>
          <a:bodyPr>
            <a:normAutofit fontScale="85000" lnSpcReduction="10000"/>
          </a:bodyPr>
          <a:lstStyle/>
          <a:p>
            <a:r>
              <a:rPr lang="en-GB" dirty="0" smtClean="0"/>
              <a:t>CA assures</a:t>
            </a:r>
          </a:p>
          <a:p>
            <a:pPr>
              <a:buNone/>
            </a:pPr>
            <a:r>
              <a:rPr lang="en-GB" dirty="0" smtClean="0"/>
              <a:t>           - Monopoly within 150 </a:t>
            </a:r>
            <a:r>
              <a:rPr lang="en-GB" dirty="0" err="1" smtClean="0"/>
              <a:t>kms</a:t>
            </a:r>
            <a:endParaRPr lang="en-GB" dirty="0" smtClean="0"/>
          </a:p>
          <a:p>
            <a:pPr>
              <a:buNone/>
            </a:pPr>
            <a:r>
              <a:rPr lang="en-GB" dirty="0" smtClean="0"/>
              <a:t>           - Closure of old AAI airports</a:t>
            </a:r>
          </a:p>
          <a:p>
            <a:pPr>
              <a:buNone/>
            </a:pPr>
            <a:r>
              <a:rPr lang="en-GB" dirty="0" smtClean="0"/>
              <a:t>           - License by DGCA  </a:t>
            </a:r>
          </a:p>
          <a:p>
            <a:r>
              <a:rPr lang="en-US" dirty="0" smtClean="0"/>
              <a:t>State Support agreements assures first Right of refusal</a:t>
            </a:r>
          </a:p>
          <a:p>
            <a:r>
              <a:rPr lang="en-GB" dirty="0" smtClean="0"/>
              <a:t>Hence the execution of the agreement is an </a:t>
            </a:r>
            <a:r>
              <a:rPr lang="en-GB" i="1" dirty="0" err="1" smtClean="0">
                <a:solidFill>
                  <a:srgbClr val="7030A0"/>
                </a:solidFill>
              </a:rPr>
              <a:t>acta</a:t>
            </a:r>
            <a:r>
              <a:rPr lang="en-GB" i="1" dirty="0" smtClean="0">
                <a:solidFill>
                  <a:srgbClr val="7030A0"/>
                </a:solidFill>
              </a:rPr>
              <a:t> jure </a:t>
            </a:r>
            <a:r>
              <a:rPr lang="en-GB" i="1" dirty="0" err="1" smtClean="0">
                <a:solidFill>
                  <a:srgbClr val="7030A0"/>
                </a:solidFill>
              </a:rPr>
              <a:t>gestionis</a:t>
            </a:r>
            <a:r>
              <a:rPr lang="en-GB" i="1" dirty="0" smtClean="0">
                <a:solidFill>
                  <a:srgbClr val="7030A0"/>
                </a:solidFill>
              </a:rPr>
              <a:t> </a:t>
            </a:r>
          </a:p>
          <a:p>
            <a:r>
              <a:rPr lang="en-GB" dirty="0" smtClean="0"/>
              <a:t>But the performance of the contractual commitments are  by </a:t>
            </a:r>
            <a:r>
              <a:rPr lang="en-GB" i="1" dirty="0" err="1" smtClean="0">
                <a:solidFill>
                  <a:srgbClr val="7030A0"/>
                </a:solidFill>
              </a:rPr>
              <a:t>acta</a:t>
            </a:r>
            <a:r>
              <a:rPr lang="en-GB" i="1" dirty="0" smtClean="0">
                <a:solidFill>
                  <a:srgbClr val="7030A0"/>
                </a:solidFill>
              </a:rPr>
              <a:t> jure </a:t>
            </a:r>
            <a:r>
              <a:rPr lang="en-GB" i="1" dirty="0" err="1" smtClean="0">
                <a:solidFill>
                  <a:srgbClr val="7030A0"/>
                </a:solidFill>
              </a:rPr>
              <a:t>imperii</a:t>
            </a:r>
            <a:r>
              <a:rPr lang="en-GB" i="1" dirty="0" smtClean="0"/>
              <a:t>.</a:t>
            </a:r>
            <a:r>
              <a:rPr lang="en-GB" dirty="0" smtClean="0"/>
              <a:t> </a:t>
            </a:r>
            <a:r>
              <a:rPr lang="en-US" dirty="0" smtClean="0"/>
              <a:t>Agreements assures monopoly</a:t>
            </a:r>
          </a:p>
          <a:p>
            <a:endParaRPr lang="en-GB" dirty="0" smtClean="0"/>
          </a:p>
          <a:p>
            <a:endParaRPr lang="en-IN" dirty="0" smtClean="0"/>
          </a:p>
          <a:p>
            <a:endParaRPr lang="en-IN"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Art 19(1)(g) of  the Constitution</a:t>
            </a:r>
            <a:endParaRPr lang="en-IN" dirty="0"/>
          </a:p>
        </p:txBody>
      </p:sp>
      <p:sp>
        <p:nvSpPr>
          <p:cNvPr id="3" name="Content Placeholder 2"/>
          <p:cNvSpPr>
            <a:spLocks noGrp="1"/>
          </p:cNvSpPr>
          <p:nvPr>
            <p:ph idx="1"/>
          </p:nvPr>
        </p:nvSpPr>
        <p:spPr>
          <a:xfrm>
            <a:off x="457200" y="1371600"/>
            <a:ext cx="8229600" cy="4754563"/>
          </a:xfrm>
        </p:spPr>
        <p:txBody>
          <a:bodyPr>
            <a:normAutofit lnSpcReduction="10000"/>
          </a:bodyPr>
          <a:lstStyle/>
          <a:p>
            <a:r>
              <a:rPr lang="en-US" dirty="0" smtClean="0"/>
              <a:t>Art 19(1)(g) of the constitution restrict creation of monopoly to state entities. </a:t>
            </a:r>
          </a:p>
          <a:p>
            <a:r>
              <a:rPr lang="en-US" dirty="0" smtClean="0"/>
              <a:t>Incase of private airports, </a:t>
            </a:r>
            <a:r>
              <a:rPr lang="en-US" dirty="0" err="1" smtClean="0"/>
              <a:t>GoI</a:t>
            </a:r>
            <a:r>
              <a:rPr lang="en-US" dirty="0" smtClean="0"/>
              <a:t> created monopoly through government actions</a:t>
            </a:r>
          </a:p>
          <a:p>
            <a:r>
              <a:rPr lang="en-US" dirty="0" smtClean="0"/>
              <a:t>This is legal only if the private airports are state entities.</a:t>
            </a:r>
          </a:p>
          <a:p>
            <a:r>
              <a:rPr lang="en-US" dirty="0" smtClean="0"/>
              <a:t>Monopoly created gives changes the nature of private airports to that of a state entity</a:t>
            </a:r>
          </a:p>
          <a:p>
            <a:r>
              <a:rPr lang="en-US" dirty="0" smtClean="0"/>
              <a:t>But not in the line of declared policy </a:t>
            </a:r>
            <a:endParaRPr lang="en-IN"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Captive consumers</a:t>
            </a:r>
            <a:endParaRPr lang="en-IN" dirty="0"/>
          </a:p>
        </p:txBody>
      </p:sp>
      <p:sp>
        <p:nvSpPr>
          <p:cNvPr id="3" name="Content Placeholder 2"/>
          <p:cNvSpPr>
            <a:spLocks noGrp="1"/>
          </p:cNvSpPr>
          <p:nvPr>
            <p:ph idx="1"/>
          </p:nvPr>
        </p:nvSpPr>
        <p:spPr>
          <a:xfrm>
            <a:off x="457200" y="1371600"/>
            <a:ext cx="8229600" cy="4754563"/>
          </a:xfrm>
        </p:spPr>
        <p:txBody>
          <a:bodyPr>
            <a:normAutofit fontScale="92500" lnSpcReduction="10000"/>
          </a:bodyPr>
          <a:lstStyle/>
          <a:p>
            <a:r>
              <a:rPr lang="en-US" dirty="0" smtClean="0"/>
              <a:t>CA  assures  closure of old AAI airports, by </a:t>
            </a:r>
            <a:r>
              <a:rPr lang="en-US" dirty="0" err="1" smtClean="0"/>
              <a:t>GoI</a:t>
            </a:r>
            <a:r>
              <a:rPr lang="en-US" dirty="0" smtClean="0"/>
              <a:t> order through a gazette notification- </a:t>
            </a:r>
            <a:r>
              <a:rPr lang="en-GB" i="1" dirty="0" err="1" smtClean="0">
                <a:solidFill>
                  <a:srgbClr val="7030A0"/>
                </a:solidFill>
              </a:rPr>
              <a:t>acta</a:t>
            </a:r>
            <a:r>
              <a:rPr lang="en-GB" i="1" dirty="0" smtClean="0">
                <a:solidFill>
                  <a:srgbClr val="7030A0"/>
                </a:solidFill>
              </a:rPr>
              <a:t> jure </a:t>
            </a:r>
            <a:r>
              <a:rPr lang="en-GB" i="1" dirty="0" err="1" smtClean="0">
                <a:solidFill>
                  <a:srgbClr val="7030A0"/>
                </a:solidFill>
              </a:rPr>
              <a:t>imperii</a:t>
            </a:r>
            <a:endParaRPr lang="en-US" dirty="0" smtClean="0"/>
          </a:p>
          <a:p>
            <a:r>
              <a:rPr lang="en-US" dirty="0" smtClean="0">
                <a:solidFill>
                  <a:srgbClr val="00B050"/>
                </a:solidFill>
              </a:rPr>
              <a:t>Resulted in transfer of captive consumers</a:t>
            </a:r>
          </a:p>
          <a:p>
            <a:r>
              <a:rPr lang="en-US" dirty="0" smtClean="0">
                <a:solidFill>
                  <a:srgbClr val="7030A0"/>
                </a:solidFill>
              </a:rPr>
              <a:t>Is this kind of captive consumers is available to any private entity..?</a:t>
            </a:r>
          </a:p>
          <a:p>
            <a:r>
              <a:rPr lang="en-US" dirty="0" smtClean="0">
                <a:solidFill>
                  <a:srgbClr val="7030A0"/>
                </a:solidFill>
              </a:rPr>
              <a:t>Customers are assets of the airport </a:t>
            </a:r>
          </a:p>
          <a:p>
            <a:r>
              <a:rPr lang="en-US" dirty="0" smtClean="0">
                <a:solidFill>
                  <a:srgbClr val="00B0F0"/>
                </a:solidFill>
              </a:rPr>
              <a:t>Is it a state support..?</a:t>
            </a:r>
          </a:p>
          <a:p>
            <a:r>
              <a:rPr lang="en-US" dirty="0" smtClean="0">
                <a:solidFill>
                  <a:srgbClr val="00B050"/>
                </a:solidFill>
              </a:rPr>
              <a:t>If so, whether the </a:t>
            </a:r>
            <a:r>
              <a:rPr lang="en-US" dirty="0" err="1" smtClean="0">
                <a:solidFill>
                  <a:srgbClr val="00B050"/>
                </a:solidFill>
              </a:rPr>
              <a:t>greenfeild</a:t>
            </a:r>
            <a:r>
              <a:rPr lang="en-US" dirty="0" smtClean="0">
                <a:solidFill>
                  <a:srgbClr val="00B050"/>
                </a:solidFill>
              </a:rPr>
              <a:t> airport is really </a:t>
            </a:r>
            <a:r>
              <a:rPr lang="en-US" dirty="0" err="1" smtClean="0">
                <a:solidFill>
                  <a:srgbClr val="00B050"/>
                </a:solidFill>
              </a:rPr>
              <a:t>greenfeild</a:t>
            </a:r>
            <a:r>
              <a:rPr lang="en-US" dirty="0" smtClean="0">
                <a:solidFill>
                  <a:srgbClr val="00B050"/>
                </a:solidFill>
              </a:rPr>
              <a:t> ? Or is it brown field? </a:t>
            </a:r>
          </a:p>
          <a:p>
            <a:endParaRPr lang="en-IN"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Private airport - as per the definition</a:t>
            </a:r>
            <a:endParaRPr lang="en-IN" dirty="0"/>
          </a:p>
        </p:txBody>
      </p:sp>
      <p:sp>
        <p:nvSpPr>
          <p:cNvPr id="3" name="Content Placeholder 2"/>
          <p:cNvSpPr>
            <a:spLocks noGrp="1"/>
          </p:cNvSpPr>
          <p:nvPr>
            <p:ph idx="1"/>
          </p:nvPr>
        </p:nvSpPr>
        <p:spPr>
          <a:xfrm>
            <a:off x="457200" y="1371600"/>
            <a:ext cx="8458200" cy="5257800"/>
          </a:xfrm>
        </p:spPr>
        <p:txBody>
          <a:bodyPr>
            <a:normAutofit/>
          </a:bodyPr>
          <a:lstStyle/>
          <a:p>
            <a:r>
              <a:rPr lang="en-US" dirty="0" smtClean="0"/>
              <a:t>As per definition an airport is not  a private airport  if the Share of the state in the </a:t>
            </a:r>
            <a:r>
              <a:rPr lang="en-US" dirty="0" smtClean="0">
                <a:solidFill>
                  <a:srgbClr val="7030A0"/>
                </a:solidFill>
              </a:rPr>
              <a:t>assets</a:t>
            </a:r>
            <a:r>
              <a:rPr lang="en-US" dirty="0" smtClean="0"/>
              <a:t> of the </a:t>
            </a:r>
            <a:r>
              <a:rPr lang="en-US" dirty="0" smtClean="0">
                <a:solidFill>
                  <a:srgbClr val="7030A0"/>
                </a:solidFill>
              </a:rPr>
              <a:t>airport</a:t>
            </a:r>
            <a:r>
              <a:rPr lang="en-US" dirty="0" smtClean="0"/>
              <a:t> is more than 50 %</a:t>
            </a:r>
          </a:p>
          <a:p>
            <a:r>
              <a:rPr lang="en-US" dirty="0" smtClean="0"/>
              <a:t>Here the basic entity is the </a:t>
            </a:r>
            <a:r>
              <a:rPr lang="en-US" dirty="0" err="1" smtClean="0"/>
              <a:t>airport.Not</a:t>
            </a:r>
            <a:r>
              <a:rPr lang="en-US" dirty="0" smtClean="0"/>
              <a:t> the private company or the JVC.</a:t>
            </a:r>
          </a:p>
          <a:p>
            <a:r>
              <a:rPr lang="en-US" dirty="0" smtClean="0"/>
              <a:t>Hence the state owned land, state supports </a:t>
            </a:r>
          </a:p>
          <a:p>
            <a:r>
              <a:rPr lang="en-US" dirty="0" smtClean="0">
                <a:solidFill>
                  <a:srgbClr val="00B050"/>
                </a:solidFill>
              </a:rPr>
              <a:t>AAI share   -   the ATC assets,</a:t>
            </a:r>
          </a:p>
          <a:p>
            <a:r>
              <a:rPr lang="en-US" dirty="0" smtClean="0">
                <a:solidFill>
                  <a:srgbClr val="00B050"/>
                </a:solidFill>
              </a:rPr>
              <a:t>AAIs share – transferred captive customers </a:t>
            </a:r>
          </a:p>
          <a:p>
            <a:r>
              <a:rPr lang="en-US" dirty="0" smtClean="0"/>
              <a:t>Total share of state in the assets more than 50% </a:t>
            </a:r>
          </a:p>
          <a:p>
            <a:endParaRPr lang="en-US" dirty="0" smtClean="0"/>
          </a:p>
          <a:p>
            <a:endParaRPr lang="en-IN"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Applicability of AAI Act</a:t>
            </a:r>
            <a:endParaRPr lang="en-IN" dirty="0"/>
          </a:p>
        </p:txBody>
      </p:sp>
      <p:sp>
        <p:nvSpPr>
          <p:cNvPr id="3" name="Content Placeholder 2"/>
          <p:cNvSpPr>
            <a:spLocks noGrp="1"/>
          </p:cNvSpPr>
          <p:nvPr>
            <p:ph idx="1"/>
          </p:nvPr>
        </p:nvSpPr>
        <p:spPr>
          <a:xfrm>
            <a:off x="457200" y="1295400"/>
            <a:ext cx="8229600" cy="4830763"/>
          </a:xfrm>
        </p:spPr>
        <p:txBody>
          <a:bodyPr>
            <a:normAutofit fontScale="92500" lnSpcReduction="10000"/>
          </a:bodyPr>
          <a:lstStyle/>
          <a:p>
            <a:r>
              <a:rPr lang="en-US" dirty="0" smtClean="0"/>
              <a:t>If the private airport is  not a private airport as per the definition the limited application of AAI changes to total application.</a:t>
            </a:r>
          </a:p>
          <a:p>
            <a:r>
              <a:rPr lang="en-US" dirty="0" smtClean="0">
                <a:solidFill>
                  <a:srgbClr val="7030A0"/>
                </a:solidFill>
              </a:rPr>
              <a:t>That means the private airport would be completely under AAI Act 1994</a:t>
            </a:r>
            <a:r>
              <a:rPr lang="en-US" dirty="0" smtClean="0"/>
              <a:t>. </a:t>
            </a:r>
          </a:p>
          <a:p>
            <a:r>
              <a:rPr lang="en-US" dirty="0" smtClean="0">
                <a:solidFill>
                  <a:srgbClr val="0070C0"/>
                </a:solidFill>
              </a:rPr>
              <a:t>If the airport is not a major airport (CIAL)  economic regulation would come under AAI as per Aircraft Act 1934 section 5.2.b</a:t>
            </a:r>
          </a:p>
          <a:p>
            <a:r>
              <a:rPr lang="en-US" dirty="0" smtClean="0">
                <a:solidFill>
                  <a:srgbClr val="7030A0"/>
                </a:solidFill>
              </a:rPr>
              <a:t>AAI would be empowered to make rules for such airport on various matters </a:t>
            </a:r>
            <a:endParaRPr lang="en-IN" dirty="0">
              <a:solidFill>
                <a:srgbClr val="7030A0"/>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lstStyle/>
          <a:p>
            <a:r>
              <a:rPr lang="en-US" dirty="0" smtClean="0"/>
              <a:t>Objective </a:t>
            </a:r>
            <a:endParaRPr lang="en-US" dirty="0"/>
          </a:p>
        </p:txBody>
      </p:sp>
      <p:sp>
        <p:nvSpPr>
          <p:cNvPr id="3" name="Content Placeholder 2"/>
          <p:cNvSpPr>
            <a:spLocks noGrp="1"/>
          </p:cNvSpPr>
          <p:nvPr>
            <p:ph idx="1"/>
          </p:nvPr>
        </p:nvSpPr>
        <p:spPr>
          <a:xfrm>
            <a:off x="457200" y="1219200"/>
            <a:ext cx="8458200" cy="5486400"/>
          </a:xfrm>
        </p:spPr>
        <p:txBody>
          <a:bodyPr>
            <a:normAutofit lnSpcReduction="10000"/>
          </a:bodyPr>
          <a:lstStyle/>
          <a:p>
            <a:pPr algn="just">
              <a:buNone/>
            </a:pPr>
            <a:r>
              <a:rPr lang="en-US" dirty="0" smtClean="0"/>
              <a:t>To examine </a:t>
            </a:r>
          </a:p>
          <a:p>
            <a:pPr algn="just">
              <a:buNone/>
            </a:pPr>
            <a:r>
              <a:rPr lang="en-US" dirty="0" smtClean="0">
                <a:solidFill>
                  <a:srgbClr val="7030A0"/>
                </a:solidFill>
              </a:rPr>
              <a:t>      - whether the private airports are to be considered as purely private entities or as ‘State’</a:t>
            </a:r>
          </a:p>
          <a:p>
            <a:pPr algn="just">
              <a:buNone/>
            </a:pPr>
            <a:r>
              <a:rPr lang="en-US" dirty="0" smtClean="0">
                <a:solidFill>
                  <a:srgbClr val="7030A0"/>
                </a:solidFill>
              </a:rPr>
              <a:t>    - </a:t>
            </a:r>
            <a:r>
              <a:rPr lang="en-US" dirty="0" smtClean="0">
                <a:solidFill>
                  <a:srgbClr val="00B050"/>
                </a:solidFill>
              </a:rPr>
              <a:t>As per the  airport policy of </a:t>
            </a:r>
            <a:r>
              <a:rPr lang="en-US" dirty="0" err="1" smtClean="0">
                <a:solidFill>
                  <a:srgbClr val="00B050"/>
                </a:solidFill>
              </a:rPr>
              <a:t>GoI</a:t>
            </a:r>
            <a:endParaRPr lang="en-US" dirty="0" smtClean="0">
              <a:solidFill>
                <a:srgbClr val="00B050"/>
              </a:solidFill>
            </a:endParaRPr>
          </a:p>
          <a:p>
            <a:pPr algn="just">
              <a:buNone/>
            </a:pPr>
            <a:r>
              <a:rPr lang="en-US" dirty="0" smtClean="0">
                <a:solidFill>
                  <a:srgbClr val="7030A0"/>
                </a:solidFill>
              </a:rPr>
              <a:t>    </a:t>
            </a:r>
            <a:r>
              <a:rPr lang="en-US" dirty="0" smtClean="0"/>
              <a:t>- As per AAI Act 1994,</a:t>
            </a:r>
          </a:p>
          <a:p>
            <a:pPr algn="just">
              <a:buNone/>
            </a:pPr>
            <a:r>
              <a:rPr lang="en-US" dirty="0" smtClean="0">
                <a:solidFill>
                  <a:srgbClr val="7030A0"/>
                </a:solidFill>
              </a:rPr>
              <a:t>    - As per Art 12&amp; Art 19.1(g) of the constitution</a:t>
            </a:r>
          </a:p>
          <a:p>
            <a:pPr algn="just">
              <a:buNone/>
            </a:pPr>
            <a:r>
              <a:rPr lang="en-US" dirty="0" smtClean="0">
                <a:solidFill>
                  <a:srgbClr val="7030A0"/>
                </a:solidFill>
              </a:rPr>
              <a:t>    - </a:t>
            </a:r>
            <a:r>
              <a:rPr lang="en-US" dirty="0" smtClean="0"/>
              <a:t>As per RTI Act 2005  </a:t>
            </a:r>
          </a:p>
          <a:p>
            <a:pPr>
              <a:buNone/>
            </a:pPr>
            <a:r>
              <a:rPr lang="en-US" dirty="0" smtClean="0">
                <a:solidFill>
                  <a:srgbClr val="0070C0"/>
                </a:solidFill>
              </a:rPr>
              <a:t>     - What may the possible implications as per the legal status</a:t>
            </a:r>
          </a:p>
          <a:p>
            <a:endParaRPr lang="en-US"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RTI Act 2005 and Private airports </a:t>
            </a:r>
            <a:endParaRPr lang="en-IN" dirty="0"/>
          </a:p>
        </p:txBody>
      </p:sp>
      <p:sp>
        <p:nvSpPr>
          <p:cNvPr id="3" name="Content Placeholder 2"/>
          <p:cNvSpPr>
            <a:spLocks noGrp="1"/>
          </p:cNvSpPr>
          <p:nvPr>
            <p:ph idx="1"/>
          </p:nvPr>
        </p:nvSpPr>
        <p:spPr/>
        <p:txBody>
          <a:bodyPr>
            <a:normAutofit lnSpcReduction="10000"/>
          </a:bodyPr>
          <a:lstStyle/>
          <a:p>
            <a:r>
              <a:rPr lang="en-US" sz="4000" dirty="0" smtClean="0"/>
              <a:t>Bangalore decision of State Information Commission and  </a:t>
            </a:r>
          </a:p>
          <a:p>
            <a:r>
              <a:rPr lang="en-US" sz="4000" dirty="0" smtClean="0"/>
              <a:t>And Karnataka High court single judge decision </a:t>
            </a:r>
          </a:p>
          <a:p>
            <a:r>
              <a:rPr lang="en-US" sz="4000" dirty="0" smtClean="0"/>
              <a:t>DIAL – CIC decision</a:t>
            </a:r>
          </a:p>
          <a:p>
            <a:r>
              <a:rPr lang="en-US" sz="4000" dirty="0" smtClean="0">
                <a:solidFill>
                  <a:srgbClr val="00B0F0"/>
                </a:solidFill>
              </a:rPr>
              <a:t>Private Airport is a ‘public authority’  </a:t>
            </a:r>
          </a:p>
          <a:p>
            <a:r>
              <a:rPr lang="en-US" sz="4000" dirty="0" smtClean="0">
                <a:solidFill>
                  <a:srgbClr val="00B0F0"/>
                </a:solidFill>
              </a:rPr>
              <a:t>Substantial investment by the state</a:t>
            </a:r>
            <a:endParaRPr lang="en-IN" sz="4000" dirty="0">
              <a:solidFill>
                <a:srgbClr val="00B0F0"/>
              </a:solidFill>
            </a:endParaRP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Resultant nature</a:t>
            </a:r>
            <a:endParaRPr lang="en-US" dirty="0"/>
          </a:p>
        </p:txBody>
      </p:sp>
      <p:sp>
        <p:nvSpPr>
          <p:cNvPr id="3" name="Content Placeholder 2"/>
          <p:cNvSpPr>
            <a:spLocks noGrp="1"/>
          </p:cNvSpPr>
          <p:nvPr>
            <p:ph idx="1"/>
          </p:nvPr>
        </p:nvSpPr>
        <p:spPr>
          <a:xfrm>
            <a:off x="457200" y="1371600"/>
            <a:ext cx="8229600" cy="4953000"/>
          </a:xfrm>
        </p:spPr>
        <p:txBody>
          <a:bodyPr>
            <a:normAutofit/>
          </a:bodyPr>
          <a:lstStyle/>
          <a:p>
            <a:r>
              <a:rPr lang="en-US" dirty="0" smtClean="0">
                <a:solidFill>
                  <a:srgbClr val="00B050"/>
                </a:solidFill>
              </a:rPr>
              <a:t>Private airports-</a:t>
            </a:r>
            <a:r>
              <a:rPr lang="en-US" sz="2800" dirty="0" smtClean="0">
                <a:solidFill>
                  <a:srgbClr val="00B050"/>
                </a:solidFill>
              </a:rPr>
              <a:t>Private entity </a:t>
            </a:r>
          </a:p>
          <a:p>
            <a:pPr>
              <a:buNone/>
            </a:pPr>
            <a:r>
              <a:rPr lang="en-US" sz="2800" dirty="0" smtClean="0">
                <a:solidFill>
                  <a:srgbClr val="00B050"/>
                </a:solidFill>
              </a:rPr>
              <a:t>       - as far as management freedom </a:t>
            </a:r>
          </a:p>
          <a:p>
            <a:pPr>
              <a:buNone/>
            </a:pPr>
            <a:r>
              <a:rPr lang="en-US" sz="2800" dirty="0" smtClean="0">
                <a:solidFill>
                  <a:srgbClr val="00B050"/>
                </a:solidFill>
              </a:rPr>
              <a:t>       - as far as accountability  and auditing   </a:t>
            </a:r>
          </a:p>
          <a:p>
            <a:r>
              <a:rPr lang="en-US" dirty="0" smtClean="0">
                <a:solidFill>
                  <a:srgbClr val="0070C0"/>
                </a:solidFill>
              </a:rPr>
              <a:t>Public as far as benefits available for state </a:t>
            </a:r>
          </a:p>
          <a:p>
            <a:pPr>
              <a:buNone/>
            </a:pPr>
            <a:r>
              <a:rPr lang="en-US" dirty="0" smtClean="0">
                <a:solidFill>
                  <a:srgbClr val="0070C0"/>
                </a:solidFill>
              </a:rPr>
              <a:t>    owned entities like, monopoly, taxes, and   user charges, licenses, land </a:t>
            </a:r>
          </a:p>
          <a:p>
            <a:r>
              <a:rPr lang="en-US" dirty="0" smtClean="0"/>
              <a:t> </a:t>
            </a:r>
            <a:r>
              <a:rPr lang="en-US" dirty="0" smtClean="0">
                <a:solidFill>
                  <a:srgbClr val="7030A0"/>
                </a:solidFill>
              </a:rPr>
              <a:t>Private as far as public accountability</a:t>
            </a:r>
          </a:p>
          <a:p>
            <a:r>
              <a:rPr lang="en-US" dirty="0" smtClean="0">
                <a:solidFill>
                  <a:srgbClr val="7030A0"/>
                </a:solidFill>
              </a:rPr>
              <a:t> Public as far as benefits of government  entity </a:t>
            </a:r>
          </a:p>
          <a:p>
            <a:endParaRPr lang="en-US" dirty="0" smtClean="0"/>
          </a:p>
          <a:p>
            <a:endParaRPr lang="en-US" dirty="0" smtClean="0"/>
          </a:p>
          <a:p>
            <a:endParaRPr lang="en-US"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High Court decision</a:t>
            </a:r>
            <a:endParaRPr lang="en-US" dirty="0">
              <a:solidFill>
                <a:srgbClr val="0070C0"/>
              </a:solidFill>
            </a:endParaRPr>
          </a:p>
        </p:txBody>
      </p:sp>
      <p:sp>
        <p:nvSpPr>
          <p:cNvPr id="3" name="Content Placeholder 2"/>
          <p:cNvSpPr>
            <a:spLocks noGrp="1"/>
          </p:cNvSpPr>
          <p:nvPr>
            <p:ph idx="1"/>
          </p:nvPr>
        </p:nvSpPr>
        <p:spPr>
          <a:xfrm>
            <a:off x="228600" y="1371600"/>
            <a:ext cx="8763000" cy="5029200"/>
          </a:xfrm>
        </p:spPr>
        <p:txBody>
          <a:bodyPr>
            <a:normAutofit fontScale="85000" lnSpcReduction="10000"/>
          </a:bodyPr>
          <a:lstStyle/>
          <a:p>
            <a:r>
              <a:rPr lang="en-US" dirty="0" smtClean="0"/>
              <a:t>Private airports are State under Art 12 of the Constitution </a:t>
            </a:r>
          </a:p>
          <a:p>
            <a:r>
              <a:rPr lang="en-US" dirty="0" smtClean="0"/>
              <a:t>Bombay and Karnataka High Court decisions</a:t>
            </a:r>
          </a:p>
          <a:p>
            <a:pPr>
              <a:buNone/>
            </a:pPr>
            <a:r>
              <a:rPr lang="en-US" dirty="0" smtClean="0"/>
              <a:t>      – stayed by SC</a:t>
            </a:r>
          </a:p>
          <a:p>
            <a:r>
              <a:rPr lang="en-US" dirty="0" smtClean="0">
                <a:solidFill>
                  <a:srgbClr val="00B050"/>
                </a:solidFill>
              </a:rPr>
              <a:t>If substantial state support is received – then ‘state’ within the meaning of state under Art 12 of the constitution</a:t>
            </a:r>
          </a:p>
          <a:p>
            <a:r>
              <a:rPr lang="en-US" dirty="0" smtClean="0"/>
              <a:t>Only in such case it comes under the writ jurisdiction of the high court </a:t>
            </a:r>
          </a:p>
          <a:p>
            <a:r>
              <a:rPr lang="en-US" dirty="0" smtClean="0"/>
              <a:t>Based on earlier 7 judge bench decision of SC in</a:t>
            </a:r>
          </a:p>
          <a:p>
            <a:pPr>
              <a:buNone/>
            </a:pPr>
            <a:r>
              <a:rPr lang="en-US" dirty="0" smtClean="0"/>
              <a:t>  - </a:t>
            </a:r>
            <a:r>
              <a:rPr lang="en-US" sz="2200" dirty="0" err="1" smtClean="0"/>
              <a:t>Ramana</a:t>
            </a:r>
            <a:r>
              <a:rPr lang="en-US" sz="2200" dirty="0" smtClean="0"/>
              <a:t> </a:t>
            </a:r>
            <a:r>
              <a:rPr lang="en-US" sz="2200" dirty="0" err="1" smtClean="0"/>
              <a:t>Dayaram</a:t>
            </a:r>
            <a:r>
              <a:rPr lang="en-US" sz="2200" dirty="0" smtClean="0"/>
              <a:t> </a:t>
            </a:r>
            <a:r>
              <a:rPr lang="en-US" sz="2200" dirty="0" err="1" smtClean="0"/>
              <a:t>Shetty</a:t>
            </a:r>
            <a:r>
              <a:rPr lang="en-US" sz="2200" dirty="0" smtClean="0"/>
              <a:t> Vs International Airports Authority(1979)</a:t>
            </a:r>
          </a:p>
          <a:p>
            <a:pPr>
              <a:buNone/>
            </a:pPr>
            <a:r>
              <a:rPr lang="en-US" sz="3000" dirty="0" smtClean="0"/>
              <a:t>  - </a:t>
            </a:r>
            <a:r>
              <a:rPr lang="en-US" sz="2200" dirty="0" err="1" smtClean="0"/>
              <a:t>Pradeep</a:t>
            </a:r>
            <a:r>
              <a:rPr lang="en-US" sz="2200" dirty="0" smtClean="0"/>
              <a:t> Kumar </a:t>
            </a:r>
            <a:r>
              <a:rPr lang="en-US" sz="2200" dirty="0" err="1" smtClean="0"/>
              <a:t>Biswas</a:t>
            </a:r>
            <a:r>
              <a:rPr lang="en-US" sz="2200" dirty="0" smtClean="0"/>
              <a:t> Vs  Indian Institute of Chemical Biology (2002) </a:t>
            </a:r>
          </a:p>
          <a:p>
            <a:pPr>
              <a:buNone/>
            </a:pPr>
            <a:endParaRPr lang="en-US" dirty="0" smtClean="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High court decision</a:t>
            </a:r>
            <a:endParaRPr lang="en-IN" dirty="0"/>
          </a:p>
        </p:txBody>
      </p:sp>
      <p:sp>
        <p:nvSpPr>
          <p:cNvPr id="3" name="Content Placeholder 2"/>
          <p:cNvSpPr>
            <a:spLocks noGrp="1"/>
          </p:cNvSpPr>
          <p:nvPr>
            <p:ph idx="1"/>
          </p:nvPr>
        </p:nvSpPr>
        <p:spPr>
          <a:xfrm>
            <a:off x="457200" y="1219200"/>
            <a:ext cx="8229600" cy="5181600"/>
          </a:xfrm>
        </p:spPr>
        <p:txBody>
          <a:bodyPr>
            <a:normAutofit/>
          </a:bodyPr>
          <a:lstStyle/>
          <a:p>
            <a:r>
              <a:rPr lang="en-US" dirty="0" smtClean="0"/>
              <a:t>Based on 6 parameters defined </a:t>
            </a:r>
            <a:r>
              <a:rPr lang="en-US" dirty="0" smtClean="0"/>
              <a:t> in </a:t>
            </a:r>
            <a:r>
              <a:rPr lang="en-US" dirty="0" err="1" smtClean="0"/>
              <a:t>Ramana</a:t>
            </a:r>
            <a:r>
              <a:rPr lang="en-US" dirty="0" smtClean="0"/>
              <a:t> Case </a:t>
            </a:r>
          </a:p>
          <a:p>
            <a:pPr>
              <a:buNone/>
            </a:pPr>
            <a:r>
              <a:rPr lang="en-US" dirty="0" smtClean="0"/>
              <a:t>1. Entire Share capital by Government </a:t>
            </a:r>
            <a:endParaRPr lang="en-US" dirty="0" smtClean="0"/>
          </a:p>
          <a:p>
            <a:pPr>
              <a:buNone/>
            </a:pPr>
            <a:r>
              <a:rPr lang="en-US" dirty="0" smtClean="0"/>
              <a:t>2</a:t>
            </a:r>
            <a:r>
              <a:rPr lang="en-US" dirty="0" smtClean="0"/>
              <a:t>. Substantial financial assistance by </a:t>
            </a:r>
            <a:r>
              <a:rPr lang="en-US" dirty="0" err="1" smtClean="0"/>
              <a:t>Govt</a:t>
            </a:r>
            <a:endParaRPr lang="en-US" dirty="0" smtClean="0"/>
          </a:p>
          <a:p>
            <a:pPr>
              <a:buNone/>
            </a:pPr>
            <a:r>
              <a:rPr lang="en-US" dirty="0" smtClean="0"/>
              <a:t>3. Monopoly- state conferred   </a:t>
            </a:r>
            <a:endParaRPr lang="en-US" dirty="0" smtClean="0"/>
          </a:p>
          <a:p>
            <a:pPr>
              <a:buNone/>
            </a:pPr>
            <a:r>
              <a:rPr lang="en-US" dirty="0" smtClean="0"/>
              <a:t>4</a:t>
            </a:r>
            <a:r>
              <a:rPr lang="en-US" dirty="0" smtClean="0"/>
              <a:t>. State control</a:t>
            </a:r>
            <a:endParaRPr lang="en-US" dirty="0" smtClean="0"/>
          </a:p>
          <a:p>
            <a:pPr>
              <a:buNone/>
            </a:pPr>
            <a:r>
              <a:rPr lang="en-US" dirty="0" smtClean="0"/>
              <a:t>5</a:t>
            </a:r>
            <a:r>
              <a:rPr lang="en-US" dirty="0" smtClean="0"/>
              <a:t>. Functions of public importance </a:t>
            </a:r>
            <a:endParaRPr lang="en-US" dirty="0" smtClean="0"/>
          </a:p>
          <a:p>
            <a:pPr>
              <a:buNone/>
            </a:pPr>
            <a:r>
              <a:rPr lang="en-US" dirty="0" smtClean="0"/>
              <a:t>6. Govt. Dept. transferred to the entity</a:t>
            </a:r>
            <a:endParaRPr lang="en-US" dirty="0" smtClean="0"/>
          </a:p>
          <a:p>
            <a:pPr>
              <a:buNone/>
            </a:pPr>
            <a:r>
              <a:rPr lang="en-US" dirty="0" smtClean="0"/>
              <a:t> </a:t>
            </a:r>
            <a:endParaRPr lang="en-IN"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lstStyle/>
          <a:p>
            <a:r>
              <a:rPr lang="en-US" dirty="0" smtClean="0">
                <a:solidFill>
                  <a:srgbClr val="00B050"/>
                </a:solidFill>
              </a:rPr>
              <a:t>Effects of ‘state’ status  </a:t>
            </a:r>
            <a:endParaRPr lang="en-IN" dirty="0">
              <a:solidFill>
                <a:srgbClr val="00B050"/>
              </a:solidFill>
            </a:endParaRPr>
          </a:p>
        </p:txBody>
      </p:sp>
      <p:sp>
        <p:nvSpPr>
          <p:cNvPr id="3" name="Content Placeholder 2"/>
          <p:cNvSpPr>
            <a:spLocks noGrp="1"/>
          </p:cNvSpPr>
          <p:nvPr>
            <p:ph idx="1"/>
          </p:nvPr>
        </p:nvSpPr>
        <p:spPr>
          <a:xfrm>
            <a:off x="457200" y="1295400"/>
            <a:ext cx="8458200" cy="5334000"/>
          </a:xfrm>
        </p:spPr>
        <p:txBody>
          <a:bodyPr>
            <a:normAutofit lnSpcReduction="10000"/>
          </a:bodyPr>
          <a:lstStyle/>
          <a:p>
            <a:r>
              <a:rPr lang="en-US" dirty="0" smtClean="0"/>
              <a:t>Comes under Writ jurisdiction of High Courts</a:t>
            </a:r>
          </a:p>
          <a:p>
            <a:r>
              <a:rPr lang="en-US" dirty="0" smtClean="0"/>
              <a:t>Tendering process – to be transparent</a:t>
            </a:r>
          </a:p>
          <a:p>
            <a:r>
              <a:rPr lang="en-US" dirty="0" smtClean="0"/>
              <a:t>Audit by CAG-  plan already suggested </a:t>
            </a:r>
          </a:p>
          <a:p>
            <a:r>
              <a:rPr lang="en-US" dirty="0" smtClean="0"/>
              <a:t>State affirmative actions </a:t>
            </a:r>
          </a:p>
          <a:p>
            <a:r>
              <a:rPr lang="en-US" dirty="0" err="1" smtClean="0"/>
              <a:t>Govt</a:t>
            </a:r>
            <a:r>
              <a:rPr lang="en-US" dirty="0" smtClean="0"/>
              <a:t> policy  on language</a:t>
            </a:r>
          </a:p>
          <a:p>
            <a:r>
              <a:rPr lang="en-US" dirty="0" smtClean="0">
                <a:solidFill>
                  <a:srgbClr val="FF0000"/>
                </a:solidFill>
              </a:rPr>
              <a:t>Comes under AAI Act- exclusion of AAI Act goes-  purpose of AAI Act amendment fails</a:t>
            </a:r>
          </a:p>
          <a:p>
            <a:r>
              <a:rPr lang="en-US" dirty="0" smtClean="0"/>
              <a:t>Flexibility of  private entities over </a:t>
            </a:r>
            <a:r>
              <a:rPr lang="en-US" dirty="0" err="1" smtClean="0"/>
              <a:t>Govt</a:t>
            </a:r>
            <a:r>
              <a:rPr lang="en-US" dirty="0" smtClean="0"/>
              <a:t> entity goes</a:t>
            </a:r>
          </a:p>
          <a:p>
            <a:r>
              <a:rPr lang="en-US" dirty="0" smtClean="0"/>
              <a:t>Private Management efficiency, flexibility  </a:t>
            </a:r>
          </a:p>
          <a:p>
            <a:endParaRPr lang="en-US" dirty="0" smtClean="0"/>
          </a:p>
          <a:p>
            <a:endParaRPr lang="en-US" dirty="0" smtClean="0"/>
          </a:p>
          <a:p>
            <a:endParaRPr lang="en-IN"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838200"/>
          </a:xfrm>
        </p:spPr>
        <p:txBody>
          <a:bodyPr/>
          <a:lstStyle/>
          <a:p>
            <a:r>
              <a:rPr lang="en-US" dirty="0" smtClean="0"/>
              <a:t>Conclusion</a:t>
            </a:r>
            <a:endParaRPr lang="en-US" dirty="0"/>
          </a:p>
        </p:txBody>
      </p:sp>
      <p:sp>
        <p:nvSpPr>
          <p:cNvPr id="3" name="Content Placeholder 2"/>
          <p:cNvSpPr>
            <a:spLocks noGrp="1"/>
          </p:cNvSpPr>
          <p:nvPr>
            <p:ph idx="1"/>
          </p:nvPr>
        </p:nvSpPr>
        <p:spPr>
          <a:xfrm>
            <a:off x="457200" y="1143000"/>
            <a:ext cx="8229600" cy="5486400"/>
          </a:xfrm>
        </p:spPr>
        <p:txBody>
          <a:bodyPr>
            <a:normAutofit fontScale="85000" lnSpcReduction="20000"/>
          </a:bodyPr>
          <a:lstStyle/>
          <a:p>
            <a:r>
              <a:rPr lang="en-US" dirty="0" smtClean="0">
                <a:solidFill>
                  <a:srgbClr val="00B050"/>
                </a:solidFill>
              </a:rPr>
              <a:t>Intension of </a:t>
            </a:r>
            <a:r>
              <a:rPr lang="en-US" dirty="0" err="1" smtClean="0">
                <a:solidFill>
                  <a:srgbClr val="00B050"/>
                </a:solidFill>
              </a:rPr>
              <a:t>GoI</a:t>
            </a:r>
            <a:endParaRPr lang="en-US" dirty="0" smtClean="0">
              <a:solidFill>
                <a:srgbClr val="00B050"/>
              </a:solidFill>
            </a:endParaRPr>
          </a:p>
          <a:p>
            <a:pPr>
              <a:buNone/>
            </a:pPr>
            <a:r>
              <a:rPr lang="en-US" dirty="0" smtClean="0">
                <a:solidFill>
                  <a:srgbClr val="00B050"/>
                </a:solidFill>
              </a:rPr>
              <a:t>            – a purely private entity to improve        </a:t>
            </a:r>
          </a:p>
          <a:p>
            <a:pPr>
              <a:buNone/>
            </a:pPr>
            <a:r>
              <a:rPr lang="en-US" dirty="0" smtClean="0">
                <a:solidFill>
                  <a:srgbClr val="00B050"/>
                </a:solidFill>
              </a:rPr>
              <a:t>                standards, efficiency</a:t>
            </a:r>
          </a:p>
          <a:p>
            <a:pPr>
              <a:buNone/>
            </a:pPr>
            <a:r>
              <a:rPr lang="en-US" dirty="0" smtClean="0">
                <a:solidFill>
                  <a:srgbClr val="00B050"/>
                </a:solidFill>
              </a:rPr>
              <a:t>            -  to reduce charges</a:t>
            </a:r>
          </a:p>
          <a:p>
            <a:pPr>
              <a:buNone/>
            </a:pPr>
            <a:r>
              <a:rPr lang="en-US" dirty="0" smtClean="0">
                <a:solidFill>
                  <a:srgbClr val="00B050"/>
                </a:solidFill>
              </a:rPr>
              <a:t>            -  by way of a </a:t>
            </a:r>
            <a:r>
              <a:rPr lang="en-GB" i="1" dirty="0" err="1" smtClean="0">
                <a:solidFill>
                  <a:srgbClr val="7030A0"/>
                </a:solidFill>
              </a:rPr>
              <a:t>acta</a:t>
            </a:r>
            <a:r>
              <a:rPr lang="en-GB" i="1" dirty="0" smtClean="0">
                <a:solidFill>
                  <a:srgbClr val="7030A0"/>
                </a:solidFill>
              </a:rPr>
              <a:t> jure </a:t>
            </a:r>
            <a:r>
              <a:rPr lang="en-GB" i="1" dirty="0" err="1" smtClean="0">
                <a:solidFill>
                  <a:srgbClr val="7030A0"/>
                </a:solidFill>
              </a:rPr>
              <a:t>gestionis</a:t>
            </a:r>
            <a:r>
              <a:rPr lang="en-US" dirty="0" smtClean="0"/>
              <a:t> </a:t>
            </a:r>
          </a:p>
          <a:p>
            <a:r>
              <a:rPr lang="en-US" dirty="0" smtClean="0">
                <a:solidFill>
                  <a:schemeClr val="accent2">
                    <a:lumMod val="75000"/>
                  </a:schemeClr>
                </a:solidFill>
              </a:rPr>
              <a:t>A miracle cure for AAI’s inefficiency &amp; </a:t>
            </a:r>
            <a:r>
              <a:rPr lang="en-US" dirty="0" err="1" smtClean="0">
                <a:solidFill>
                  <a:schemeClr val="accent2">
                    <a:lumMod val="75000"/>
                  </a:schemeClr>
                </a:solidFill>
              </a:rPr>
              <a:t>Govt</a:t>
            </a:r>
            <a:r>
              <a:rPr lang="en-US" dirty="0" smtClean="0">
                <a:solidFill>
                  <a:schemeClr val="accent2">
                    <a:lumMod val="75000"/>
                  </a:schemeClr>
                </a:solidFill>
              </a:rPr>
              <a:t> investments</a:t>
            </a:r>
          </a:p>
          <a:p>
            <a:r>
              <a:rPr lang="en-US" dirty="0" smtClean="0">
                <a:solidFill>
                  <a:srgbClr val="0070C0"/>
                </a:solidFill>
              </a:rPr>
              <a:t>Factors affected the nature of private airports</a:t>
            </a:r>
          </a:p>
          <a:p>
            <a:pPr>
              <a:buNone/>
            </a:pPr>
            <a:r>
              <a:rPr lang="en-US" dirty="0" smtClean="0">
                <a:solidFill>
                  <a:srgbClr val="0070C0"/>
                </a:solidFill>
              </a:rPr>
              <a:t>               - Concessions</a:t>
            </a:r>
          </a:p>
          <a:p>
            <a:pPr>
              <a:buNone/>
            </a:pPr>
            <a:r>
              <a:rPr lang="en-US" dirty="0" smtClean="0">
                <a:solidFill>
                  <a:srgbClr val="0070C0"/>
                </a:solidFill>
              </a:rPr>
              <a:t>               - execution of CA-</a:t>
            </a:r>
            <a:r>
              <a:rPr lang="en-GB" i="1" dirty="0" smtClean="0">
                <a:solidFill>
                  <a:srgbClr val="0070C0"/>
                </a:solidFill>
              </a:rPr>
              <a:t> </a:t>
            </a:r>
            <a:r>
              <a:rPr lang="en-GB" i="1" dirty="0" err="1" smtClean="0">
                <a:solidFill>
                  <a:srgbClr val="0070C0"/>
                </a:solidFill>
              </a:rPr>
              <a:t>acta</a:t>
            </a:r>
            <a:r>
              <a:rPr lang="en-GB" i="1" dirty="0" smtClean="0">
                <a:solidFill>
                  <a:srgbClr val="0070C0"/>
                </a:solidFill>
              </a:rPr>
              <a:t> jure </a:t>
            </a:r>
            <a:r>
              <a:rPr lang="en-GB" i="1" dirty="0" err="1" smtClean="0">
                <a:solidFill>
                  <a:srgbClr val="0070C0"/>
                </a:solidFill>
              </a:rPr>
              <a:t>imperii</a:t>
            </a:r>
            <a:endParaRPr lang="en-US" dirty="0" smtClean="0">
              <a:solidFill>
                <a:srgbClr val="0070C0"/>
              </a:solidFill>
            </a:endParaRPr>
          </a:p>
          <a:p>
            <a:pPr>
              <a:buNone/>
            </a:pPr>
            <a:r>
              <a:rPr lang="en-US" dirty="0" smtClean="0">
                <a:solidFill>
                  <a:srgbClr val="0070C0"/>
                </a:solidFill>
              </a:rPr>
              <a:t>               - Sovereign function</a:t>
            </a:r>
          </a:p>
          <a:p>
            <a:pPr>
              <a:buNone/>
            </a:pPr>
            <a:r>
              <a:rPr lang="en-US" dirty="0" smtClean="0">
                <a:solidFill>
                  <a:srgbClr val="0070C0"/>
                </a:solidFill>
              </a:rPr>
              <a:t>               - Public function</a:t>
            </a:r>
          </a:p>
          <a:p>
            <a:pPr>
              <a:buNone/>
            </a:pPr>
            <a:r>
              <a:rPr lang="en-US" dirty="0" smtClean="0">
                <a:solidFill>
                  <a:srgbClr val="0070C0"/>
                </a:solidFill>
              </a:rPr>
              <a:t>               - Monopoly</a:t>
            </a:r>
          </a:p>
          <a:p>
            <a:pPr>
              <a:buNone/>
            </a:pPr>
            <a:r>
              <a:rPr lang="en-US" dirty="0" smtClean="0">
                <a:solidFill>
                  <a:srgbClr val="0070C0"/>
                </a:solidFill>
              </a:rPr>
              <a:t>               - Captive </a:t>
            </a:r>
            <a:r>
              <a:rPr lang="en-US" dirty="0" err="1" smtClean="0">
                <a:solidFill>
                  <a:srgbClr val="0070C0"/>
                </a:solidFill>
              </a:rPr>
              <a:t>costomers</a:t>
            </a:r>
            <a:r>
              <a:rPr lang="en-US" dirty="0" smtClean="0">
                <a:solidFill>
                  <a:srgbClr val="0070C0"/>
                </a:solidFill>
              </a:rPr>
              <a:t> </a:t>
            </a:r>
          </a:p>
          <a:p>
            <a:pPr>
              <a:buNone/>
            </a:pPr>
            <a:endParaRPr lang="en-US" dirty="0" smtClean="0">
              <a:solidFill>
                <a:srgbClr val="0070C0"/>
              </a:solidFill>
            </a:endParaRPr>
          </a:p>
          <a:p>
            <a:pPr>
              <a:buNone/>
            </a:pPr>
            <a:endParaRPr lang="en-US" dirty="0" smtClean="0">
              <a:solidFill>
                <a:srgbClr val="0070C0"/>
              </a:solidFill>
            </a:endParaRPr>
          </a:p>
          <a:p>
            <a:endParaRPr lang="en-US" dirty="0"/>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Suggestions</a:t>
            </a:r>
            <a:endParaRPr lang="en-IN" dirty="0"/>
          </a:p>
        </p:txBody>
      </p:sp>
      <p:sp>
        <p:nvSpPr>
          <p:cNvPr id="3" name="Content Placeholder 2"/>
          <p:cNvSpPr>
            <a:spLocks noGrp="1"/>
          </p:cNvSpPr>
          <p:nvPr>
            <p:ph idx="1"/>
          </p:nvPr>
        </p:nvSpPr>
        <p:spPr>
          <a:xfrm>
            <a:off x="457200" y="1371600"/>
            <a:ext cx="8229600" cy="4876800"/>
          </a:xfrm>
        </p:spPr>
        <p:txBody>
          <a:bodyPr>
            <a:normAutofit fontScale="92500" lnSpcReduction="20000"/>
          </a:bodyPr>
          <a:lstStyle/>
          <a:p>
            <a:r>
              <a:rPr lang="en-US" dirty="0" smtClean="0">
                <a:solidFill>
                  <a:srgbClr val="00B050"/>
                </a:solidFill>
              </a:rPr>
              <a:t>Privatization model-may be purely private entities</a:t>
            </a:r>
          </a:p>
          <a:p>
            <a:r>
              <a:rPr lang="en-US" dirty="0" smtClean="0"/>
              <a:t>Private  airports may be based on private equity only</a:t>
            </a:r>
          </a:p>
          <a:p>
            <a:r>
              <a:rPr lang="en-US" dirty="0" smtClean="0">
                <a:solidFill>
                  <a:srgbClr val="FF0000"/>
                </a:solidFill>
              </a:rPr>
              <a:t>This is in line with the original intention of </a:t>
            </a:r>
            <a:r>
              <a:rPr lang="en-US" dirty="0" err="1" smtClean="0">
                <a:solidFill>
                  <a:srgbClr val="FF0000"/>
                </a:solidFill>
              </a:rPr>
              <a:t>GoI</a:t>
            </a:r>
            <a:endParaRPr lang="en-US" dirty="0" smtClean="0">
              <a:solidFill>
                <a:srgbClr val="FF0000"/>
              </a:solidFill>
            </a:endParaRPr>
          </a:p>
          <a:p>
            <a:r>
              <a:rPr lang="en-US" dirty="0" smtClean="0"/>
              <a:t>However, current situation may not be desirable either for private investors or for the state </a:t>
            </a:r>
          </a:p>
          <a:p>
            <a:pPr>
              <a:buNone/>
            </a:pPr>
            <a:r>
              <a:rPr lang="en-US" i="1" dirty="0" smtClean="0">
                <a:solidFill>
                  <a:srgbClr val="00B050"/>
                </a:solidFill>
              </a:rPr>
              <a:t>        – Private as far as benefits to private entities   </a:t>
            </a:r>
          </a:p>
          <a:p>
            <a:pPr>
              <a:buNone/>
            </a:pPr>
            <a:r>
              <a:rPr lang="en-US" i="1" dirty="0" smtClean="0">
                <a:solidFill>
                  <a:srgbClr val="00B050"/>
                </a:solidFill>
              </a:rPr>
              <a:t>          and public as far as benefits to public entities </a:t>
            </a:r>
            <a:endParaRPr lang="en-US" i="1" dirty="0" smtClean="0">
              <a:solidFill>
                <a:srgbClr val="00B050"/>
              </a:solidFill>
            </a:endParaRPr>
          </a:p>
          <a:p>
            <a:r>
              <a:rPr lang="en-US" dirty="0" smtClean="0">
                <a:solidFill>
                  <a:srgbClr val="7030A0"/>
                </a:solidFill>
              </a:rPr>
              <a:t>If  a ‘</a:t>
            </a:r>
            <a:r>
              <a:rPr lang="en-US" b="1" dirty="0" smtClean="0">
                <a:solidFill>
                  <a:srgbClr val="7030A0"/>
                </a:solidFill>
              </a:rPr>
              <a:t>state</a:t>
            </a:r>
            <a:r>
              <a:rPr lang="en-US" dirty="0" smtClean="0">
                <a:solidFill>
                  <a:srgbClr val="7030A0"/>
                </a:solidFill>
              </a:rPr>
              <a:t>’ the private airports would land in the same situation of AAI, for which </a:t>
            </a:r>
            <a:r>
              <a:rPr lang="en-US" dirty="0" err="1" smtClean="0">
                <a:solidFill>
                  <a:srgbClr val="7030A0"/>
                </a:solidFill>
              </a:rPr>
              <a:t>privatiation</a:t>
            </a:r>
            <a:r>
              <a:rPr lang="en-US" dirty="0" smtClean="0">
                <a:solidFill>
                  <a:srgbClr val="7030A0"/>
                </a:solidFill>
              </a:rPr>
              <a:t> was expected to be a remedy </a:t>
            </a:r>
            <a:r>
              <a:rPr lang="en-US" dirty="0" smtClean="0">
                <a:solidFill>
                  <a:srgbClr val="7030A0"/>
                </a:solidFill>
              </a:rPr>
              <a:t>  </a:t>
            </a:r>
            <a:endParaRPr lang="en-IN" dirty="0">
              <a:solidFill>
                <a:srgbClr val="7030A0"/>
              </a:solidFill>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C00000"/>
                </a:solidFill>
              </a:rPr>
              <a:t>Licensing Provisions </a:t>
            </a:r>
            <a:endParaRPr lang="en-US" dirty="0">
              <a:solidFill>
                <a:srgbClr val="C00000"/>
              </a:solidFill>
            </a:endParaRPr>
          </a:p>
        </p:txBody>
      </p:sp>
      <p:sp>
        <p:nvSpPr>
          <p:cNvPr id="3" name="Content Placeholder 2"/>
          <p:cNvSpPr>
            <a:spLocks noGrp="1"/>
          </p:cNvSpPr>
          <p:nvPr>
            <p:ph idx="1"/>
          </p:nvPr>
        </p:nvSpPr>
        <p:spPr>
          <a:xfrm>
            <a:off x="457200" y="1447800"/>
            <a:ext cx="8229600" cy="5029200"/>
          </a:xfrm>
        </p:spPr>
        <p:txBody>
          <a:bodyPr>
            <a:normAutofit/>
          </a:bodyPr>
          <a:lstStyle/>
          <a:p>
            <a:pPr>
              <a:buFont typeface="Courier New" pitchFamily="49" charset="0"/>
              <a:buChar char="o"/>
            </a:pPr>
            <a:r>
              <a:rPr lang="en-US" dirty="0" smtClean="0"/>
              <a:t> 	</a:t>
            </a:r>
            <a:r>
              <a:rPr lang="en-US" sz="3600" dirty="0" smtClean="0">
                <a:solidFill>
                  <a:srgbClr val="7030A0"/>
                </a:solidFill>
              </a:rPr>
              <a:t>Aircraft Rules 1937</a:t>
            </a:r>
          </a:p>
          <a:p>
            <a:pPr lvl="1"/>
            <a:r>
              <a:rPr lang="en-US" sz="3600" dirty="0" smtClean="0">
                <a:solidFill>
                  <a:srgbClr val="7030A0"/>
                </a:solidFill>
              </a:rPr>
              <a:t>- 	Licensing provision</a:t>
            </a:r>
          </a:p>
          <a:p>
            <a:pPr lvl="1"/>
            <a:r>
              <a:rPr lang="en-US" sz="3600" dirty="0" smtClean="0">
                <a:solidFill>
                  <a:srgbClr val="7030A0"/>
                </a:solidFill>
              </a:rPr>
              <a:t>- 	Ownership provisions</a:t>
            </a:r>
          </a:p>
          <a:p>
            <a:pPr marL="971550" lvl="1" indent="-514350">
              <a:buFont typeface="Courier New" pitchFamily="49" charset="0"/>
              <a:buChar char="o"/>
            </a:pPr>
            <a:r>
              <a:rPr lang="en-US" sz="3600" dirty="0" smtClean="0">
                <a:solidFill>
                  <a:srgbClr val="FF0000"/>
                </a:solidFill>
              </a:rPr>
              <a:t>Type of Airport License</a:t>
            </a:r>
          </a:p>
          <a:p>
            <a:pPr marL="971550" lvl="1" indent="-514350">
              <a:buNone/>
            </a:pPr>
            <a:r>
              <a:rPr lang="en-US" sz="3600" dirty="0" smtClean="0">
                <a:solidFill>
                  <a:srgbClr val="FF0000"/>
                </a:solidFill>
              </a:rPr>
              <a:t>	- 	Private Use</a:t>
            </a:r>
          </a:p>
          <a:p>
            <a:pPr marL="971550" lvl="1" indent="-514350">
              <a:buNone/>
            </a:pPr>
            <a:r>
              <a:rPr lang="en-US" sz="3600" dirty="0" smtClean="0">
                <a:solidFill>
                  <a:srgbClr val="FF0000"/>
                </a:solidFill>
              </a:rPr>
              <a:t>	- 	Public Use   </a:t>
            </a:r>
          </a:p>
          <a:p>
            <a:pPr marL="971550" lvl="1" indent="-514350">
              <a:buFont typeface="Courier New" pitchFamily="49" charset="0"/>
              <a:buChar char="o"/>
            </a:pPr>
            <a:r>
              <a:rPr lang="en-US" sz="3600" dirty="0" smtClean="0">
                <a:solidFill>
                  <a:srgbClr val="00B0F0"/>
                </a:solidFill>
              </a:rPr>
              <a:t>Definition of Private Use / Public use</a:t>
            </a:r>
          </a:p>
          <a:p>
            <a:pPr lvl="1"/>
            <a:endParaRPr lang="en-US" dirty="0" smtClean="0"/>
          </a:p>
          <a:p>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solidFill>
                  <a:srgbClr val="C00000"/>
                </a:solidFill>
              </a:rPr>
              <a:t>Privatisation</a:t>
            </a:r>
            <a:r>
              <a:rPr lang="en-US" dirty="0" smtClean="0">
                <a:solidFill>
                  <a:srgbClr val="C00000"/>
                </a:solidFill>
              </a:rPr>
              <a:t> of Airports </a:t>
            </a:r>
            <a:endParaRPr lang="en-US" dirty="0">
              <a:solidFill>
                <a:srgbClr val="C00000"/>
              </a:solidFill>
            </a:endParaRPr>
          </a:p>
        </p:txBody>
      </p:sp>
      <p:sp>
        <p:nvSpPr>
          <p:cNvPr id="3" name="Content Placeholder 2"/>
          <p:cNvSpPr>
            <a:spLocks noGrp="1"/>
          </p:cNvSpPr>
          <p:nvPr>
            <p:ph idx="1"/>
          </p:nvPr>
        </p:nvSpPr>
        <p:spPr>
          <a:xfrm>
            <a:off x="457200" y="1447800"/>
            <a:ext cx="8229600" cy="4678363"/>
          </a:xfrm>
        </p:spPr>
        <p:txBody>
          <a:bodyPr/>
          <a:lstStyle/>
          <a:p>
            <a:pPr>
              <a:buFont typeface="Courier New" pitchFamily="49" charset="0"/>
              <a:buChar char="o"/>
            </a:pPr>
            <a:r>
              <a:rPr lang="en-US" dirty="0" err="1" smtClean="0"/>
              <a:t>Naresh</a:t>
            </a:r>
            <a:r>
              <a:rPr lang="en-US" dirty="0" smtClean="0"/>
              <a:t> Chandra Committee Report</a:t>
            </a:r>
          </a:p>
          <a:p>
            <a:pPr>
              <a:buNone/>
            </a:pPr>
            <a:r>
              <a:rPr lang="en-US" dirty="0" smtClean="0"/>
              <a:t>	 -Reasons for </a:t>
            </a:r>
            <a:r>
              <a:rPr lang="en-US" dirty="0" err="1" smtClean="0"/>
              <a:t>privatisation</a:t>
            </a:r>
            <a:r>
              <a:rPr lang="en-US" dirty="0" smtClean="0"/>
              <a:t> of Airports</a:t>
            </a:r>
          </a:p>
          <a:p>
            <a:pPr>
              <a:buNone/>
            </a:pPr>
            <a:r>
              <a:rPr lang="en-US" dirty="0" smtClean="0"/>
              <a:t>		- </a:t>
            </a:r>
            <a:r>
              <a:rPr lang="en-US" dirty="0" smtClean="0">
                <a:solidFill>
                  <a:srgbClr val="7030A0"/>
                </a:solidFill>
              </a:rPr>
              <a:t>Low efficiency of AAI Airports</a:t>
            </a:r>
          </a:p>
          <a:p>
            <a:pPr>
              <a:buNone/>
            </a:pPr>
            <a:r>
              <a:rPr lang="en-US" dirty="0" smtClean="0"/>
              <a:t>		- </a:t>
            </a:r>
            <a:r>
              <a:rPr lang="en-US" dirty="0" smtClean="0">
                <a:solidFill>
                  <a:srgbClr val="00B050"/>
                </a:solidFill>
              </a:rPr>
              <a:t>Low Standards of AAI Airports </a:t>
            </a:r>
            <a:r>
              <a:rPr lang="en-US" dirty="0" smtClean="0"/>
              <a:t> </a:t>
            </a:r>
          </a:p>
          <a:p>
            <a:pPr>
              <a:buNone/>
            </a:pPr>
            <a:r>
              <a:rPr lang="en-US" dirty="0" smtClean="0"/>
              <a:t>          - </a:t>
            </a:r>
            <a:r>
              <a:rPr lang="en-US" dirty="0" smtClean="0">
                <a:solidFill>
                  <a:srgbClr val="0070C0"/>
                </a:solidFill>
              </a:rPr>
              <a:t>Capital investment requirements</a:t>
            </a:r>
          </a:p>
          <a:p>
            <a:pPr>
              <a:buNone/>
            </a:pPr>
            <a:r>
              <a:rPr lang="en-US" dirty="0" smtClean="0"/>
              <a:t>		- </a:t>
            </a:r>
            <a:r>
              <a:rPr lang="en-US" dirty="0" smtClean="0">
                <a:solidFill>
                  <a:srgbClr val="FF0000"/>
                </a:solidFill>
              </a:rPr>
              <a:t>AAI’s financial situation</a:t>
            </a:r>
          </a:p>
          <a:p>
            <a:pPr>
              <a:buNone/>
            </a:pPr>
            <a:r>
              <a:rPr lang="en-US" dirty="0" smtClean="0"/>
              <a:t>		- </a:t>
            </a:r>
            <a:r>
              <a:rPr lang="en-US" dirty="0" smtClean="0">
                <a:solidFill>
                  <a:srgbClr val="7030A0"/>
                </a:solidFill>
              </a:rPr>
              <a:t>High airport charges  in India</a:t>
            </a:r>
          </a:p>
          <a:p>
            <a:pPr>
              <a:buNone/>
            </a:pPr>
            <a:r>
              <a:rPr lang="en-US" dirty="0" smtClean="0"/>
              <a:t> 		</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Airport Charges in India –</a:t>
            </a:r>
            <a:br>
              <a:rPr lang="en-US" dirty="0" smtClean="0"/>
            </a:br>
            <a:r>
              <a:rPr lang="en-US" sz="2200" dirty="0" err="1" smtClean="0"/>
              <a:t>Naresh</a:t>
            </a:r>
            <a:r>
              <a:rPr lang="en-US" sz="2200" dirty="0" smtClean="0"/>
              <a:t> Chandra Committee report 2003</a:t>
            </a:r>
            <a:endParaRPr lang="en-IN" sz="2200" dirty="0"/>
          </a:p>
        </p:txBody>
      </p:sp>
      <p:pic>
        <p:nvPicPr>
          <p:cNvPr id="4" name="Content Placeholder 3"/>
          <p:cNvPicPr>
            <a:picLocks noGrp="1"/>
          </p:cNvPicPr>
          <p:nvPr>
            <p:ph idx="1"/>
          </p:nvPr>
        </p:nvPicPr>
        <p:blipFill>
          <a:blip r:embed="rId2"/>
          <a:srcRect/>
          <a:stretch>
            <a:fillRect/>
          </a:stretch>
        </p:blipFill>
        <p:spPr bwMode="auto">
          <a:xfrm>
            <a:off x="609600" y="1600200"/>
            <a:ext cx="7924800" cy="4800600"/>
          </a:xfrm>
          <a:prstGeom prst="rect">
            <a:avLst/>
          </a:prstGeom>
          <a:noFill/>
          <a:ln w="9525">
            <a:noFill/>
            <a:miter lim="800000"/>
            <a:headEnd/>
            <a:tailEnd/>
          </a:ln>
        </p:spPr>
      </p:pic>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Policy on Airport </a:t>
            </a:r>
            <a:r>
              <a:rPr lang="en-US" dirty="0" err="1" smtClean="0"/>
              <a:t>privatisation</a:t>
            </a:r>
            <a:endParaRPr lang="en-US" dirty="0"/>
          </a:p>
        </p:txBody>
      </p:sp>
      <p:sp>
        <p:nvSpPr>
          <p:cNvPr id="3" name="Content Placeholder 2"/>
          <p:cNvSpPr>
            <a:spLocks noGrp="1"/>
          </p:cNvSpPr>
          <p:nvPr>
            <p:ph idx="1"/>
          </p:nvPr>
        </p:nvSpPr>
        <p:spPr/>
        <p:txBody>
          <a:bodyPr/>
          <a:lstStyle/>
          <a:p>
            <a:endParaRPr lang="en-US" dirty="0" smtClean="0"/>
          </a:p>
          <a:p>
            <a:r>
              <a:rPr lang="en-US" dirty="0" smtClean="0"/>
              <a:t>1997  Draft policy on airport privatization </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C00000"/>
                </a:solidFill>
              </a:rPr>
              <a:t>Intention of </a:t>
            </a:r>
            <a:r>
              <a:rPr lang="en-US" dirty="0" err="1" smtClean="0">
                <a:solidFill>
                  <a:srgbClr val="C00000"/>
                </a:solidFill>
              </a:rPr>
              <a:t>GoI</a:t>
            </a:r>
            <a:endParaRPr lang="en-US" dirty="0">
              <a:solidFill>
                <a:srgbClr val="C00000"/>
              </a:solidFill>
            </a:endParaRPr>
          </a:p>
        </p:txBody>
      </p:sp>
      <p:sp>
        <p:nvSpPr>
          <p:cNvPr id="3" name="Content Placeholder 2"/>
          <p:cNvSpPr>
            <a:spLocks noGrp="1"/>
          </p:cNvSpPr>
          <p:nvPr>
            <p:ph idx="1"/>
          </p:nvPr>
        </p:nvSpPr>
        <p:spPr>
          <a:xfrm>
            <a:off x="304800" y="1295400"/>
            <a:ext cx="8534400" cy="5029200"/>
          </a:xfrm>
        </p:spPr>
        <p:txBody>
          <a:bodyPr>
            <a:normAutofit/>
          </a:bodyPr>
          <a:lstStyle/>
          <a:p>
            <a:r>
              <a:rPr lang="en-US" sz="4400" dirty="0" smtClean="0">
                <a:solidFill>
                  <a:srgbClr val="7030A0"/>
                </a:solidFill>
              </a:rPr>
              <a:t>To bring in</a:t>
            </a:r>
          </a:p>
          <a:p>
            <a:pPr>
              <a:buNone/>
            </a:pPr>
            <a:r>
              <a:rPr lang="en-US" sz="4400" dirty="0" smtClean="0">
                <a:solidFill>
                  <a:srgbClr val="7030A0"/>
                </a:solidFill>
              </a:rPr>
              <a:t>    </a:t>
            </a:r>
            <a:r>
              <a:rPr lang="en-US" sz="3600" dirty="0" smtClean="0">
                <a:solidFill>
                  <a:srgbClr val="7030A0"/>
                </a:solidFill>
              </a:rPr>
              <a:t>- International standards</a:t>
            </a:r>
          </a:p>
          <a:p>
            <a:pPr>
              <a:buNone/>
            </a:pPr>
            <a:r>
              <a:rPr lang="en-US" sz="3600" dirty="0" smtClean="0">
                <a:solidFill>
                  <a:srgbClr val="00B050"/>
                </a:solidFill>
              </a:rPr>
              <a:t>     - private capital investments in </a:t>
            </a:r>
          </a:p>
          <a:p>
            <a:pPr>
              <a:buNone/>
            </a:pPr>
            <a:r>
              <a:rPr lang="en-US" sz="3600" dirty="0" smtClean="0">
                <a:solidFill>
                  <a:srgbClr val="00B050"/>
                </a:solidFill>
              </a:rPr>
              <a:t>           airport sector</a:t>
            </a:r>
          </a:p>
          <a:p>
            <a:pPr>
              <a:buNone/>
            </a:pPr>
            <a:r>
              <a:rPr lang="en-US" sz="3600" dirty="0" smtClean="0">
                <a:solidFill>
                  <a:srgbClr val="0070C0"/>
                </a:solidFill>
              </a:rPr>
              <a:t>     - International operators efficiency</a:t>
            </a:r>
          </a:p>
          <a:p>
            <a:r>
              <a:rPr lang="en-US" sz="4400" dirty="0" smtClean="0">
                <a:solidFill>
                  <a:srgbClr val="7030A0"/>
                </a:solidFill>
              </a:rPr>
              <a:t>To lower airport Charges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Initial ventures – Model </a:t>
            </a:r>
            <a:endParaRPr lang="en-US" dirty="0"/>
          </a:p>
        </p:txBody>
      </p:sp>
      <p:sp>
        <p:nvSpPr>
          <p:cNvPr id="3" name="Content Placeholder 2"/>
          <p:cNvSpPr>
            <a:spLocks noGrp="1"/>
          </p:cNvSpPr>
          <p:nvPr>
            <p:ph idx="1"/>
          </p:nvPr>
        </p:nvSpPr>
        <p:spPr/>
        <p:txBody>
          <a:bodyPr>
            <a:normAutofit lnSpcReduction="10000"/>
          </a:bodyPr>
          <a:lstStyle/>
          <a:p>
            <a:r>
              <a:rPr lang="en-US" sz="4400" dirty="0" smtClean="0">
                <a:solidFill>
                  <a:srgbClr val="00B050"/>
                </a:solidFill>
              </a:rPr>
              <a:t>Greenfield Airports</a:t>
            </a:r>
          </a:p>
          <a:p>
            <a:pPr lvl="1"/>
            <a:r>
              <a:rPr lang="en-US" sz="4400" dirty="0" smtClean="0"/>
              <a:t>              -  Bangalore  </a:t>
            </a:r>
          </a:p>
          <a:p>
            <a:pPr lvl="1"/>
            <a:r>
              <a:rPr lang="en-US" sz="4400" dirty="0" smtClean="0"/>
              <a:t>              -  Hyderabad</a:t>
            </a:r>
          </a:p>
          <a:p>
            <a:pPr lvl="1">
              <a:buNone/>
            </a:pPr>
            <a:r>
              <a:rPr lang="en-US" sz="4400" dirty="0" smtClean="0">
                <a:solidFill>
                  <a:schemeClr val="accent2">
                    <a:lumMod val="75000"/>
                  </a:schemeClr>
                </a:solidFill>
              </a:rPr>
              <a:t>Brown field Airports</a:t>
            </a:r>
          </a:p>
          <a:p>
            <a:pPr lvl="2"/>
            <a:r>
              <a:rPr lang="en-US" sz="4400" dirty="0" smtClean="0"/>
              <a:t>           </a:t>
            </a:r>
            <a:r>
              <a:rPr lang="en-US" sz="4400" dirty="0" smtClean="0">
                <a:solidFill>
                  <a:srgbClr val="7030A0"/>
                </a:solidFill>
              </a:rPr>
              <a:t>- Delhi</a:t>
            </a:r>
          </a:p>
          <a:p>
            <a:pPr lvl="2"/>
            <a:r>
              <a:rPr lang="en-US" sz="4400" dirty="0" smtClean="0"/>
              <a:t>           - </a:t>
            </a:r>
            <a:r>
              <a:rPr lang="en-US" sz="4400" dirty="0" smtClean="0">
                <a:solidFill>
                  <a:srgbClr val="7030A0"/>
                </a:solidFill>
              </a:rPr>
              <a:t>Mumbai</a:t>
            </a:r>
          </a:p>
          <a:p>
            <a:pPr lvl="1">
              <a:buNone/>
            </a:pPr>
            <a:endParaRPr lang="en-US" dirty="0" smtClean="0"/>
          </a:p>
          <a:p>
            <a:pPr lvl="1">
              <a:buNone/>
            </a:pPr>
            <a:endParaRPr lang="en-US" dirty="0" smtClean="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1526</TotalTime>
  <Words>1818</Words>
  <Application>Microsoft Office PowerPoint</Application>
  <PresentationFormat>On-screen Show (4:3)</PresentationFormat>
  <Paragraphs>351</Paragraphs>
  <Slides>36</Slides>
  <Notes>3</Notes>
  <HiddenSlides>0</HiddenSlides>
  <MMClips>0</MMClips>
  <ScaleCrop>false</ScaleCrop>
  <HeadingPairs>
    <vt:vector size="4" baseType="variant">
      <vt:variant>
        <vt:lpstr>Theme</vt:lpstr>
      </vt:variant>
      <vt:variant>
        <vt:i4>1</vt:i4>
      </vt:variant>
      <vt:variant>
        <vt:lpstr>Slide Titles</vt:lpstr>
      </vt:variant>
      <vt:variant>
        <vt:i4>36</vt:i4>
      </vt:variant>
    </vt:vector>
  </HeadingPairs>
  <TitlesOfParts>
    <vt:vector size="37" baseType="lpstr">
      <vt:lpstr>Office Theme</vt:lpstr>
      <vt:lpstr>Legal Status of private Airports</vt:lpstr>
      <vt:lpstr>Back ground</vt:lpstr>
      <vt:lpstr>Objective </vt:lpstr>
      <vt:lpstr>Licensing Provisions </vt:lpstr>
      <vt:lpstr>Privatisation of Airports </vt:lpstr>
      <vt:lpstr>Airport Charges in India – Naresh Chandra Committee report 2003</vt:lpstr>
      <vt:lpstr>Policy on Airport privatisation</vt:lpstr>
      <vt:lpstr>Intention of GoI</vt:lpstr>
      <vt:lpstr>Initial ventures – Model </vt:lpstr>
      <vt:lpstr>Intention of GoI</vt:lpstr>
      <vt:lpstr>Pre- policy Model</vt:lpstr>
      <vt:lpstr>State Support </vt:lpstr>
      <vt:lpstr>Legal provisions</vt:lpstr>
      <vt:lpstr>Legal Provisions</vt:lpstr>
      <vt:lpstr>AAI Act 1994 -Amendment Act</vt:lpstr>
      <vt:lpstr>Legal Definition- Private Airport </vt:lpstr>
      <vt:lpstr>Private Airport - Definition</vt:lpstr>
      <vt:lpstr>Financing of Bangalore Greenfield Airport  </vt:lpstr>
      <vt:lpstr> Other Assistance by GoK</vt:lpstr>
      <vt:lpstr>CIAL  Share Holding pattern</vt:lpstr>
      <vt:lpstr>Comparison  of CIAL with BIAL /HIAL</vt:lpstr>
      <vt:lpstr>Revenue share  Aeronautical Vs Non Aeronautical </vt:lpstr>
      <vt:lpstr>AAIs investment in the assets </vt:lpstr>
      <vt:lpstr>Concession agreement by GoI</vt:lpstr>
      <vt:lpstr>Concession agreements and State support</vt:lpstr>
      <vt:lpstr>Art 19(1)(g) of  the Constitution</vt:lpstr>
      <vt:lpstr>Captive consumers</vt:lpstr>
      <vt:lpstr>Private airport - as per the definition</vt:lpstr>
      <vt:lpstr>Applicability of AAI Act</vt:lpstr>
      <vt:lpstr>RTI Act 2005 and Private airports </vt:lpstr>
      <vt:lpstr>Resultant nature</vt:lpstr>
      <vt:lpstr>High Court decision</vt:lpstr>
      <vt:lpstr>High court decision</vt:lpstr>
      <vt:lpstr>Effects of ‘state’ status  </vt:lpstr>
      <vt:lpstr>Conclusion</vt:lpstr>
      <vt:lpstr>Suggestions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Legal Status of private Airports</dc:title>
  <dc:creator/>
  <cp:lastModifiedBy>MOSES</cp:lastModifiedBy>
  <cp:revision>141</cp:revision>
  <dcterms:created xsi:type="dcterms:W3CDTF">2006-08-16T00:00:00Z</dcterms:created>
  <dcterms:modified xsi:type="dcterms:W3CDTF">2012-02-26T16:52:28Z</dcterms:modified>
</cp:coreProperties>
</file>

<file path=docProps/thumbnail.jpeg>
</file>