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7" r:id="rId12"/>
    <p:sldId id="270" r:id="rId13"/>
    <p:sldId id="271"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60BE2B-C602-461E-B68D-9D7543CDB860}" type="datetimeFigureOut">
              <a:rPr lang="en-IN" smtClean="0"/>
              <a:t>12-03-2015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5241B0-7F15-432A-B2E5-8C6709C71303}" type="slidenum">
              <a:rPr lang="en-IN" smtClean="0"/>
              <a:t>‹#›</a:t>
            </a:fld>
            <a:endParaRPr lang="en-IN"/>
          </a:p>
        </p:txBody>
      </p:sp>
    </p:spTree>
    <p:extLst>
      <p:ext uri="{BB962C8B-B14F-4D97-AF65-F5344CB8AC3E}">
        <p14:creationId xmlns:p14="http://schemas.microsoft.com/office/powerpoint/2010/main" val="739806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55241B0-7F15-432A-B2E5-8C6709C71303}" type="slidenum">
              <a:rPr lang="en-IN" smtClean="0"/>
              <a:t>1</a:t>
            </a:fld>
            <a:endParaRPr lang="en-IN"/>
          </a:p>
        </p:txBody>
      </p:sp>
    </p:spTree>
    <p:extLst>
      <p:ext uri="{BB962C8B-B14F-4D97-AF65-F5344CB8AC3E}">
        <p14:creationId xmlns:p14="http://schemas.microsoft.com/office/powerpoint/2010/main" val="1165708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87CFF93-1FA3-4B35-9F36-540BED472005}" type="datetime1">
              <a:rPr lang="en-IN" smtClean="0"/>
              <a:t>12-03-2015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303CA2-967A-4A28-95C4-762546882CAA}" type="slidenum">
              <a:rPr lang="en-IN" smtClean="0"/>
              <a:t>‹#›</a:t>
            </a:fld>
            <a:endParaRPr lang="en-IN"/>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2AB5D5-ABBA-4C51-97AC-02D3CCBD4B04}" type="datetime1">
              <a:rPr lang="en-IN" smtClean="0"/>
              <a:t>12-03-2015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303CA2-967A-4A28-95C4-762546882CAA}"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D3D051-AF28-4BB8-801B-454D38D473F0}" type="datetime1">
              <a:rPr lang="en-IN" smtClean="0"/>
              <a:t>12-03-2015</a:t>
            </a:fld>
            <a:endParaRPr lang="en-IN"/>
          </a:p>
        </p:txBody>
      </p:sp>
      <p:sp>
        <p:nvSpPr>
          <p:cNvPr id="5" name="Footer Placeholder 4"/>
          <p:cNvSpPr>
            <a:spLocks noGrp="1"/>
          </p:cNvSpPr>
          <p:nvPr>
            <p:ph type="ftr" sz="quarter" idx="11"/>
          </p:nvPr>
        </p:nvSpPr>
        <p:spPr>
          <a:xfrm>
            <a:off x="2640597" y="6377459"/>
            <a:ext cx="3836404" cy="365125"/>
          </a:xfrm>
        </p:spPr>
        <p:txBody>
          <a:bodyPr/>
          <a:lstStyle/>
          <a:p>
            <a:endParaRPr lang="en-IN"/>
          </a:p>
        </p:txBody>
      </p:sp>
      <p:sp>
        <p:nvSpPr>
          <p:cNvPr id="6" name="Slide Number Placeholder 5"/>
          <p:cNvSpPr>
            <a:spLocks noGrp="1"/>
          </p:cNvSpPr>
          <p:nvPr>
            <p:ph type="sldNum" sz="quarter" idx="12"/>
          </p:nvPr>
        </p:nvSpPr>
        <p:spPr/>
        <p:txBody>
          <a:bodyPr/>
          <a:lstStyle/>
          <a:p>
            <a:fld id="{31303CA2-967A-4A28-95C4-762546882CAA}"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458B03-531E-43E6-B189-19D989BF153E}" type="datetime1">
              <a:rPr lang="en-IN" smtClean="0"/>
              <a:t>12-03-2015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303CA2-967A-4A28-95C4-762546882CAA}"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2A0A33-B2AA-4DE9-9CFB-BD2686A603AD}" type="datetime1">
              <a:rPr lang="en-IN" smtClean="0"/>
              <a:t>12-03-2015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303CA2-967A-4A28-95C4-762546882CAA}"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9B01814-7CCB-4958-BF7F-5D785929A2B2}" type="datetime1">
              <a:rPr lang="en-IN" smtClean="0"/>
              <a:t>12-03-2015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303CA2-967A-4A28-95C4-762546882CAA}"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B850383-99FE-48D8-A413-8BDFAB612415}" type="datetime1">
              <a:rPr lang="en-IN" smtClean="0"/>
              <a:t>12-03-2015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1303CA2-967A-4A28-95C4-762546882CAA}"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BF4784-3A54-41FC-8969-95AD4E4C80E5}" type="datetime1">
              <a:rPr lang="en-IN" smtClean="0"/>
              <a:t>12-03-2015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1303CA2-967A-4A28-95C4-762546882CAA}"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85969-C0A8-4289-A5AC-F9EB00EA004F}" type="datetime1">
              <a:rPr lang="en-IN" smtClean="0"/>
              <a:t>12-03-2015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1303CA2-967A-4A28-95C4-762546882CAA}"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93321D-AC72-49E5-BA36-D5C513F63CC7}" type="datetime1">
              <a:rPr lang="en-IN" smtClean="0"/>
              <a:t>12-03-2015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303CA2-967A-4A28-95C4-762546882CAA}" type="slidenum">
              <a:rPr lang="en-IN" smtClean="0"/>
              <a:t>‹#›</a:t>
            </a:fld>
            <a:endParaRPr lang="en-IN"/>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1676E6F-30B9-4DB5-8A6C-CB9738C08997}" type="datetime1">
              <a:rPr lang="en-IN" smtClean="0"/>
              <a:t>12-03-2015</a:t>
            </a:fld>
            <a:endParaRPr lang="en-IN"/>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IN"/>
          </a:p>
        </p:txBody>
      </p:sp>
      <p:sp>
        <p:nvSpPr>
          <p:cNvPr id="7" name="Slide Number Placeholder 6"/>
          <p:cNvSpPr>
            <a:spLocks noGrp="1"/>
          </p:cNvSpPr>
          <p:nvPr>
            <p:ph type="sldNum" sz="quarter" idx="12"/>
          </p:nvPr>
        </p:nvSpPr>
        <p:spPr>
          <a:xfrm>
            <a:off x="8339328" y="1170432"/>
            <a:ext cx="733864" cy="201168"/>
          </a:xfrm>
        </p:spPr>
        <p:txBody>
          <a:bodyPr/>
          <a:lstStyle/>
          <a:p>
            <a:fld id="{31303CA2-967A-4A28-95C4-762546882CAA}"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6856897-F554-401C-A16D-87124F78042D}" type="datetime1">
              <a:rPr lang="en-IN" smtClean="0"/>
              <a:t>12-03-2015</a:t>
            </a:fld>
            <a:endParaRPr lang="en-IN"/>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IN"/>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1303CA2-967A-4A28-95C4-762546882CAA}"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12968" cy="3483819"/>
          </a:xfrm>
        </p:spPr>
        <p:txBody>
          <a:bodyPr>
            <a:normAutofit fontScale="90000"/>
          </a:bodyPr>
          <a:lstStyle/>
          <a:p>
            <a:pPr algn="ctr"/>
            <a:r>
              <a:rPr lang="en-IN" sz="3100" dirty="0" smtClean="0"/>
              <a:t/>
            </a:r>
            <a:br>
              <a:rPr lang="en-IN" sz="3100" dirty="0" smtClean="0"/>
            </a:br>
            <a:r>
              <a:rPr lang="en-IN" sz="3100" dirty="0" smtClean="0"/>
              <a:t>3</a:t>
            </a:r>
            <a:r>
              <a:rPr lang="en-IN" sz="3100" baseline="30000" dirty="0" smtClean="0"/>
              <a:t>rd</a:t>
            </a:r>
            <a:r>
              <a:rPr lang="en-IN" sz="3100" dirty="0" smtClean="0"/>
              <a:t> </a:t>
            </a:r>
            <a:r>
              <a:rPr lang="en-IN" sz="3100" dirty="0"/>
              <a:t>Manfred </a:t>
            </a:r>
            <a:r>
              <a:rPr lang="en-IN" sz="3100" dirty="0" err="1"/>
              <a:t>Lachs</a:t>
            </a:r>
            <a:r>
              <a:rPr lang="en-IN" sz="3100" dirty="0"/>
              <a:t> International Conference on </a:t>
            </a:r>
            <a:r>
              <a:rPr lang="en-IN" sz="3100" dirty="0" err="1" smtClean="0"/>
              <a:t>NewSpace</a:t>
            </a:r>
            <a:r>
              <a:rPr lang="en-IN" sz="3100" dirty="0" smtClean="0"/>
              <a:t> </a:t>
            </a:r>
            <a:r>
              <a:rPr lang="en-IN" sz="3100" dirty="0"/>
              <a:t>Commercialization and the </a:t>
            </a:r>
            <a:r>
              <a:rPr lang="en-IN" sz="3100" dirty="0" smtClean="0"/>
              <a:t>Law</a:t>
            </a:r>
            <a:br>
              <a:rPr lang="en-IN" sz="3100" dirty="0" smtClean="0"/>
            </a:br>
            <a:r>
              <a:rPr lang="en-IN" sz="3100" dirty="0" smtClean="0"/>
              <a:t>Montreal, 16</a:t>
            </a:r>
            <a:r>
              <a:rPr lang="en-IN" sz="3100" baseline="30000" dirty="0" smtClean="0"/>
              <a:t>th</a:t>
            </a:r>
            <a:r>
              <a:rPr lang="en-IN" sz="3100" dirty="0" smtClean="0"/>
              <a:t> - 17</a:t>
            </a:r>
            <a:r>
              <a:rPr lang="en-IN" sz="3100" baseline="30000" dirty="0" smtClean="0"/>
              <a:t>th</a:t>
            </a:r>
            <a:r>
              <a:rPr lang="en-IN" sz="3100" dirty="0" smtClean="0"/>
              <a:t> March, 2015</a:t>
            </a:r>
            <a:br>
              <a:rPr lang="en-IN" sz="3100" dirty="0" smtClean="0"/>
            </a:br>
            <a:r>
              <a:rPr lang="en-IN" sz="3100" dirty="0" smtClean="0"/>
              <a:t/>
            </a:r>
            <a:br>
              <a:rPr lang="en-IN" sz="3100" dirty="0" smtClean="0"/>
            </a:br>
            <a:r>
              <a:rPr lang="en-IN" sz="3100" dirty="0" smtClean="0"/>
              <a:t/>
            </a:r>
            <a:br>
              <a:rPr lang="en-IN" sz="3100" dirty="0" smtClean="0"/>
            </a:br>
            <a:r>
              <a:rPr lang="en-IN" sz="2800" dirty="0" smtClean="0"/>
              <a:t/>
            </a:r>
            <a:br>
              <a:rPr lang="en-IN" sz="2800" dirty="0" smtClean="0"/>
            </a:br>
            <a:r>
              <a:rPr lang="en-IN" sz="2800" dirty="0" smtClean="0"/>
              <a:t> </a:t>
            </a:r>
            <a:r>
              <a:rPr lang="en-IN" sz="2800" dirty="0"/>
              <a:t/>
            </a:r>
            <a:br>
              <a:rPr lang="en-IN" sz="2800" dirty="0"/>
            </a:br>
            <a:endParaRPr lang="en-IN" dirty="0"/>
          </a:p>
        </p:txBody>
      </p:sp>
      <p:sp>
        <p:nvSpPr>
          <p:cNvPr id="3" name="Subtitle 2"/>
          <p:cNvSpPr>
            <a:spLocks noGrp="1"/>
          </p:cNvSpPr>
          <p:nvPr>
            <p:ph type="subTitle" idx="1"/>
          </p:nvPr>
        </p:nvSpPr>
        <p:spPr>
          <a:xfrm>
            <a:off x="899592" y="2564904"/>
            <a:ext cx="7488832" cy="2592288"/>
          </a:xfrm>
        </p:spPr>
        <p:txBody>
          <a:bodyPr>
            <a:normAutofit/>
          </a:bodyPr>
          <a:lstStyle/>
          <a:p>
            <a:pPr algn="ctr"/>
            <a:r>
              <a:rPr lang="en-US" sz="3500" b="1" dirty="0" smtClean="0"/>
              <a:t>New </a:t>
            </a:r>
            <a:r>
              <a:rPr lang="en-US" sz="3500" b="1" dirty="0"/>
              <a:t>Extension of Commercial Space Apps:</a:t>
            </a:r>
            <a:endParaRPr lang="en-IN" sz="3500" dirty="0"/>
          </a:p>
          <a:p>
            <a:pPr algn="ctr"/>
            <a:r>
              <a:rPr lang="en-US" sz="3500" b="1" dirty="0"/>
              <a:t>Broadband, ICT and </a:t>
            </a:r>
            <a:r>
              <a:rPr lang="en-US" sz="3500" b="1" dirty="0" err="1"/>
              <a:t>Geomatics</a:t>
            </a:r>
            <a:r>
              <a:rPr lang="en-US" sz="3500" b="1" dirty="0"/>
              <a:t>: India </a:t>
            </a:r>
            <a:endParaRPr lang="en-US" sz="3500" b="1" dirty="0" smtClean="0"/>
          </a:p>
          <a:p>
            <a:pPr algn="ctr"/>
            <a:r>
              <a:rPr lang="en-US" sz="3500" b="1" dirty="0" smtClean="0"/>
              <a:t>Dr. </a:t>
            </a:r>
            <a:r>
              <a:rPr lang="en-US" sz="3500" b="1" dirty="0" err="1" smtClean="0"/>
              <a:t>Sanat</a:t>
            </a:r>
            <a:r>
              <a:rPr lang="en-US" sz="3500" b="1" dirty="0" smtClean="0"/>
              <a:t> </a:t>
            </a:r>
            <a:r>
              <a:rPr lang="en-US" sz="3500" b="1" dirty="0" err="1"/>
              <a:t>Kaul</a:t>
            </a:r>
            <a:endParaRPr lang="en-IN" sz="3500" dirty="0"/>
          </a:p>
          <a:p>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1</a:t>
            </a:fld>
            <a:endParaRPr lang="en-IN"/>
          </a:p>
        </p:txBody>
      </p:sp>
    </p:spTree>
    <p:extLst>
      <p:ext uri="{BB962C8B-B14F-4D97-AF65-F5344CB8AC3E}">
        <p14:creationId xmlns:p14="http://schemas.microsoft.com/office/powerpoint/2010/main" val="4277767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India’s Start-Ups</a:t>
            </a:r>
            <a:endParaRPr lang="en-IN" b="1" dirty="0"/>
          </a:p>
        </p:txBody>
      </p:sp>
      <p:sp>
        <p:nvSpPr>
          <p:cNvPr id="3" name="Content Placeholder 2"/>
          <p:cNvSpPr>
            <a:spLocks noGrp="1"/>
          </p:cNvSpPr>
          <p:nvPr>
            <p:ph idx="1"/>
          </p:nvPr>
        </p:nvSpPr>
        <p:spPr>
          <a:xfrm>
            <a:off x="457200" y="1600200"/>
            <a:ext cx="8229600" cy="5069160"/>
          </a:xfrm>
        </p:spPr>
        <p:txBody>
          <a:bodyPr>
            <a:normAutofit fontScale="70000" lnSpcReduction="20000"/>
          </a:bodyPr>
          <a:lstStyle/>
          <a:p>
            <a:pPr algn="just"/>
            <a:r>
              <a:rPr lang="en-IN" dirty="0" smtClean="0"/>
              <a:t>Small start-ups have started mushrooming in India. Small company called </a:t>
            </a:r>
            <a:r>
              <a:rPr lang="en-IN" dirty="0" err="1" smtClean="0"/>
              <a:t>Dhruva</a:t>
            </a:r>
            <a:r>
              <a:rPr lang="en-IN" dirty="0" smtClean="0"/>
              <a:t> Space has signed up with a German company to manufacture satellites. </a:t>
            </a:r>
          </a:p>
          <a:p>
            <a:pPr algn="just"/>
            <a:r>
              <a:rPr lang="en-IN" dirty="0" smtClean="0"/>
              <a:t>Indian team has won a $1 million </a:t>
            </a:r>
            <a:r>
              <a:rPr lang="en-IN" dirty="0" err="1" smtClean="0"/>
              <a:t>GoogleX</a:t>
            </a:r>
            <a:r>
              <a:rPr lang="en-IN" dirty="0" smtClean="0"/>
              <a:t> Prize in a competition to produce a rover for the moon by December, 2016.</a:t>
            </a:r>
          </a:p>
          <a:p>
            <a:pPr algn="just"/>
            <a:r>
              <a:rPr lang="en-IN" dirty="0" smtClean="0"/>
              <a:t>Geo-Spatial technologies have taken centre space in urban design. E-commerce has found local companies like </a:t>
            </a:r>
            <a:r>
              <a:rPr lang="en-IN" dirty="0" err="1" smtClean="0"/>
              <a:t>Flipkart</a:t>
            </a:r>
            <a:r>
              <a:rPr lang="en-IN" dirty="0" smtClean="0"/>
              <a:t> with a valuation of $11 billion.</a:t>
            </a:r>
          </a:p>
          <a:p>
            <a:pPr algn="just"/>
            <a:r>
              <a:rPr lang="en-IN" dirty="0" smtClean="0"/>
              <a:t>Indian Angels Associations have come up in major cities and are helping start-ups with funds and mentoring. Better known among them are Mumbai, Bangalore, Hyderabad, Chennai Angels and also Indian Angels Network. Some of them also provide incubator facilities. However, Indian Angels are still very small in numbers compared  to US</a:t>
            </a:r>
          </a:p>
          <a:p>
            <a:pPr algn="just"/>
            <a:r>
              <a:rPr lang="en-IN" dirty="0" smtClean="0"/>
              <a:t>Foreign hedge funds, pension funds are showing interest in India start-ups.</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10</a:t>
            </a:fld>
            <a:endParaRPr lang="en-IN"/>
          </a:p>
        </p:txBody>
      </p:sp>
    </p:spTree>
    <p:extLst>
      <p:ext uri="{BB962C8B-B14F-4D97-AF65-F5344CB8AC3E}">
        <p14:creationId xmlns:p14="http://schemas.microsoft.com/office/powerpoint/2010/main" val="1722288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493096"/>
          </a:xfrm>
        </p:spPr>
        <p:txBody>
          <a:bodyPr>
            <a:noAutofit/>
          </a:bodyPr>
          <a:lstStyle/>
          <a:p>
            <a:pPr algn="just"/>
            <a:r>
              <a:rPr lang="en-IN" sz="1600" dirty="0" smtClean="0"/>
              <a:t>India has currently 3100 start-ups. By 2020, NASSCOM predicts 11500 start-ups employing 250,000 professionals. </a:t>
            </a:r>
          </a:p>
          <a:p>
            <a:pPr algn="just"/>
            <a:endParaRPr lang="en-IN" sz="1600" dirty="0" smtClean="0"/>
          </a:p>
          <a:p>
            <a:pPr algn="just"/>
            <a:r>
              <a:rPr lang="en-IN" sz="1600" dirty="0"/>
              <a:t>The government has announced Digital India Policy through which it will bring in e-governance and will connect 250,000 village by March 2016 with 750,00 </a:t>
            </a:r>
            <a:r>
              <a:rPr lang="en-IN" sz="1600" dirty="0" err="1"/>
              <a:t>kms</a:t>
            </a:r>
            <a:r>
              <a:rPr lang="en-IN" sz="1600" dirty="0"/>
              <a:t> optical fibre wiring. </a:t>
            </a:r>
            <a:endParaRPr lang="en-IN" sz="1600" dirty="0" smtClean="0"/>
          </a:p>
          <a:p>
            <a:pPr algn="just"/>
            <a:endParaRPr lang="en-IN" sz="1600" dirty="0"/>
          </a:p>
          <a:p>
            <a:pPr algn="just"/>
            <a:r>
              <a:rPr lang="en-IN" sz="1600" dirty="0"/>
              <a:t>According to NASSCOM “Start-Up Report 2014”, India is one of  the fastest growing and third largest eco-system globally. </a:t>
            </a:r>
            <a:endParaRPr lang="en-IN" sz="1600" dirty="0" smtClean="0"/>
          </a:p>
          <a:p>
            <a:pPr algn="just"/>
            <a:endParaRPr lang="en-IN" sz="1600" dirty="0"/>
          </a:p>
          <a:p>
            <a:pPr algn="just"/>
            <a:r>
              <a:rPr lang="en-IN" sz="1600" dirty="0"/>
              <a:t>It is driven by young, diverse inclusive entrepreneurs looking for domain solutions in healthcare, agriculture, education etc. </a:t>
            </a:r>
            <a:endParaRPr lang="en-IN" sz="1600" dirty="0" smtClean="0"/>
          </a:p>
          <a:p>
            <a:pPr algn="just"/>
            <a:endParaRPr lang="en-IN" sz="1600" dirty="0"/>
          </a:p>
          <a:p>
            <a:pPr algn="just"/>
            <a:r>
              <a:rPr lang="en-IN" sz="1600" dirty="0"/>
              <a:t>However, need for government policy in terms of ease of doing business is the need of the day. </a:t>
            </a:r>
            <a:endParaRPr lang="en-IN" sz="1600" dirty="0" smtClean="0"/>
          </a:p>
          <a:p>
            <a:pPr algn="just"/>
            <a:endParaRPr lang="en-IN" sz="1600" dirty="0"/>
          </a:p>
          <a:p>
            <a:pPr algn="just"/>
            <a:endParaRPr lang="en-IN" sz="1600" dirty="0"/>
          </a:p>
        </p:txBody>
      </p:sp>
      <p:sp>
        <p:nvSpPr>
          <p:cNvPr id="7" name="Slide Number Placeholder 6"/>
          <p:cNvSpPr>
            <a:spLocks noGrp="1"/>
          </p:cNvSpPr>
          <p:nvPr>
            <p:ph type="sldNum" sz="quarter" idx="12"/>
          </p:nvPr>
        </p:nvSpPr>
        <p:spPr/>
        <p:txBody>
          <a:bodyPr/>
          <a:lstStyle/>
          <a:p>
            <a:fld id="{31303CA2-967A-4A28-95C4-762546882CAA}" type="slidenum">
              <a:rPr lang="en-IN" smtClean="0"/>
              <a:t>11</a:t>
            </a:fld>
            <a:endParaRPr lang="en-IN"/>
          </a:p>
        </p:txBody>
      </p:sp>
    </p:spTree>
    <p:extLst>
      <p:ext uri="{BB962C8B-B14F-4D97-AF65-F5344CB8AC3E}">
        <p14:creationId xmlns:p14="http://schemas.microsoft.com/office/powerpoint/2010/main" val="3267651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507288" cy="5257800"/>
          </a:xfrm>
        </p:spPr>
        <p:txBody>
          <a:bodyPr>
            <a:normAutofit fontScale="77500" lnSpcReduction="20000"/>
          </a:bodyPr>
          <a:lstStyle/>
          <a:p>
            <a:pPr algn="just"/>
            <a:r>
              <a:rPr lang="en-IN" dirty="0"/>
              <a:t>This will have a multiplier effect on developmental activities. Many schemes like payment of subsidies, payment through internet, various charges and government dues </a:t>
            </a:r>
            <a:r>
              <a:rPr lang="en-IN" dirty="0" err="1"/>
              <a:t>etc</a:t>
            </a:r>
            <a:r>
              <a:rPr lang="en-IN" dirty="0"/>
              <a:t> will make government delivery more efficient. </a:t>
            </a:r>
            <a:endParaRPr lang="en-IN" dirty="0" smtClean="0"/>
          </a:p>
          <a:p>
            <a:pPr algn="just"/>
            <a:r>
              <a:rPr lang="en-IN" dirty="0" smtClean="0"/>
              <a:t>Already Common Service Centres (CSC) have come up in some villages of India having internet offering uninterrupted access of delivery of government and financial services. </a:t>
            </a:r>
          </a:p>
          <a:p>
            <a:pPr algn="just"/>
            <a:r>
              <a:rPr lang="en-IN" dirty="0" smtClean="0"/>
              <a:t>Boosting financial inclusion and ensuring that critical services including banking, pension and insurance are not hampered by strike. </a:t>
            </a:r>
          </a:p>
          <a:p>
            <a:pPr algn="just"/>
            <a:r>
              <a:rPr lang="en-IN" dirty="0" smtClean="0"/>
              <a:t>CSC comprising of computer, printer and webcam connected with high speed internet offer more than 114 government services to citizens at their door steps at affordable cost.</a:t>
            </a:r>
          </a:p>
          <a:p>
            <a:pPr algn="just"/>
            <a:r>
              <a:rPr lang="en-IN" dirty="0" smtClean="0"/>
              <a:t>There are presently 140,000 CSCs in India and the plan is to raise it 264,000 units in the next few years. </a:t>
            </a:r>
            <a:endParaRPr lang="en-IN" dirty="0"/>
          </a:p>
          <a:p>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12</a:t>
            </a:fld>
            <a:endParaRPr lang="en-IN"/>
          </a:p>
        </p:txBody>
      </p:sp>
    </p:spTree>
    <p:extLst>
      <p:ext uri="{BB962C8B-B14F-4D97-AF65-F5344CB8AC3E}">
        <p14:creationId xmlns:p14="http://schemas.microsoft.com/office/powerpoint/2010/main" val="829235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CSC system is also a vehicle of women empowerment especially in tribal areas. </a:t>
            </a:r>
          </a:p>
          <a:p>
            <a:pPr algn="just"/>
            <a:r>
              <a:rPr lang="en-IN" dirty="0" smtClean="0"/>
              <a:t>CSC will also offer skilling services like auto-mechanics with help of private companies.</a:t>
            </a:r>
          </a:p>
          <a:p>
            <a:pPr algn="just"/>
            <a:r>
              <a:rPr lang="en-IN" dirty="0" smtClean="0"/>
              <a:t>Banking activities are no more confined to banks. CSC acts as banking correspondents where customer can update their passbooks etc. </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13</a:t>
            </a:fld>
            <a:endParaRPr lang="en-IN"/>
          </a:p>
        </p:txBody>
      </p:sp>
    </p:spTree>
    <p:extLst>
      <p:ext uri="{BB962C8B-B14F-4D97-AF65-F5344CB8AC3E}">
        <p14:creationId xmlns:p14="http://schemas.microsoft.com/office/powerpoint/2010/main" val="739229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lgn="just"/>
            <a:r>
              <a:rPr lang="en-IN" dirty="0" smtClean="0"/>
              <a:t>India has no space policy as yet. There is dire need to set up a space policy which will provide a policy for private sector participation and a level playing field. It also needs a policy for future direction and a legislative backup. </a:t>
            </a:r>
          </a:p>
          <a:p>
            <a:pPr algn="just"/>
            <a:r>
              <a:rPr lang="en-IN" dirty="0" smtClean="0"/>
              <a:t>India also needs law to provide preventive misuse of GNSS jamming and other misuses of satellite based applications. </a:t>
            </a:r>
          </a:p>
          <a:p>
            <a:pPr algn="just"/>
            <a:r>
              <a:rPr lang="en-IN" dirty="0" smtClean="0"/>
              <a:t>With the </a:t>
            </a:r>
            <a:r>
              <a:rPr lang="en-IN" dirty="0" err="1" smtClean="0"/>
              <a:t>Atal</a:t>
            </a:r>
            <a:r>
              <a:rPr lang="en-IN" dirty="0" smtClean="0"/>
              <a:t> Innovation Mission, it is hoped that commercial space applications will get a boost. </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14</a:t>
            </a:fld>
            <a:endParaRPr lang="en-IN"/>
          </a:p>
        </p:txBody>
      </p:sp>
    </p:spTree>
    <p:extLst>
      <p:ext uri="{BB962C8B-B14F-4D97-AF65-F5344CB8AC3E}">
        <p14:creationId xmlns:p14="http://schemas.microsoft.com/office/powerpoint/2010/main" val="17294837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22714"/>
          </a:xfrm>
        </p:spPr>
        <p:txBody>
          <a:bodyPr/>
          <a:lstStyle/>
          <a:p>
            <a:pPr algn="ctr"/>
            <a:r>
              <a:rPr lang="en-IN" dirty="0" smtClean="0"/>
              <a:t>Thank you</a:t>
            </a:r>
            <a:endParaRPr lang="en-IN" dirty="0"/>
          </a:p>
        </p:txBody>
      </p:sp>
      <p:sp>
        <p:nvSpPr>
          <p:cNvPr id="6" name="Slide Number Placeholder 5"/>
          <p:cNvSpPr>
            <a:spLocks noGrp="1"/>
          </p:cNvSpPr>
          <p:nvPr>
            <p:ph type="sldNum" sz="quarter" idx="12"/>
          </p:nvPr>
        </p:nvSpPr>
        <p:spPr/>
        <p:txBody>
          <a:bodyPr/>
          <a:lstStyle/>
          <a:p>
            <a:fld id="{31303CA2-967A-4A28-95C4-762546882CAA}" type="slidenum">
              <a:rPr lang="en-IN" smtClean="0"/>
              <a:t>15</a:t>
            </a:fld>
            <a:endParaRPr lang="en-IN"/>
          </a:p>
        </p:txBody>
      </p:sp>
    </p:spTree>
    <p:extLst>
      <p:ext uri="{BB962C8B-B14F-4D97-AF65-F5344CB8AC3E}">
        <p14:creationId xmlns:p14="http://schemas.microsoft.com/office/powerpoint/2010/main" val="4048148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Space Applications</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smtClean="0"/>
              <a:t>Space applications have thrown tremendous opportunities for commercialization as tool for planning and implementation for government.</a:t>
            </a:r>
          </a:p>
          <a:p>
            <a:pPr algn="just"/>
            <a:r>
              <a:rPr lang="en-IN" dirty="0" smtClean="0"/>
              <a:t>With ICT convergence of telephony, computers and extending to smart gadgets, economic development can be enhanced in a more scientific and faster manner-something which was never envisaged a few decades back. This is the power of space based apps. </a:t>
            </a:r>
          </a:p>
          <a:p>
            <a:pPr algn="just"/>
            <a:r>
              <a:rPr lang="en-IN" dirty="0" smtClean="0"/>
              <a:t>Space based applications can be divided into remote sensing based apps, navigational apps, communication apps and metrological apps.   </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2</a:t>
            </a:fld>
            <a:endParaRPr lang="en-IN"/>
          </a:p>
        </p:txBody>
      </p:sp>
    </p:spTree>
    <p:extLst>
      <p:ext uri="{BB962C8B-B14F-4D97-AF65-F5344CB8AC3E}">
        <p14:creationId xmlns:p14="http://schemas.microsoft.com/office/powerpoint/2010/main" val="4203337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t>India’s background to space activities</a:t>
            </a:r>
            <a:endParaRPr lang="en-IN" b="1" dirty="0"/>
          </a:p>
        </p:txBody>
      </p:sp>
      <p:sp>
        <p:nvSpPr>
          <p:cNvPr id="3" name="Content Placeholder 2"/>
          <p:cNvSpPr>
            <a:spLocks noGrp="1"/>
          </p:cNvSpPr>
          <p:nvPr>
            <p:ph idx="1"/>
          </p:nvPr>
        </p:nvSpPr>
        <p:spPr/>
        <p:txBody>
          <a:bodyPr>
            <a:normAutofit fontScale="77500" lnSpcReduction="20000"/>
          </a:bodyPr>
          <a:lstStyle/>
          <a:p>
            <a:pPr algn="just"/>
            <a:r>
              <a:rPr lang="en-IN" dirty="0" smtClean="0"/>
              <a:t>India has seen tremendous growth in space research and activities since 1960. </a:t>
            </a:r>
          </a:p>
          <a:p>
            <a:pPr algn="just"/>
            <a:r>
              <a:rPr lang="en-IN" dirty="0" smtClean="0"/>
              <a:t>Indian Space Research Organization (ISRO) was established in 1969 for development of space programme as a tool for economic and social development. </a:t>
            </a:r>
          </a:p>
          <a:p>
            <a:pPr algn="just"/>
            <a:r>
              <a:rPr lang="en-IN" dirty="0" smtClean="0"/>
              <a:t>Use of satellite apps as a development tool has made a major dent in the early years. India developed its launch capability and has sent many satellites from its own launch pads and also launched commercially for other countries. </a:t>
            </a:r>
          </a:p>
          <a:p>
            <a:pPr algn="just"/>
            <a:r>
              <a:rPr lang="en-IN" dirty="0" smtClean="0"/>
              <a:t>It 2008-09, India sent an unmanned mission to Moon called </a:t>
            </a:r>
            <a:r>
              <a:rPr lang="en-IN" dirty="0" err="1" smtClean="0"/>
              <a:t>Chandrayan</a:t>
            </a:r>
            <a:r>
              <a:rPr lang="en-IN" dirty="0" smtClean="0"/>
              <a:t> I and in 2014, sent a Mars Orbital Mission (MOM) successfully. </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3</a:t>
            </a:fld>
            <a:endParaRPr lang="en-IN"/>
          </a:p>
        </p:txBody>
      </p:sp>
    </p:spTree>
    <p:extLst>
      <p:ext uri="{BB962C8B-B14F-4D97-AF65-F5344CB8AC3E}">
        <p14:creationId xmlns:p14="http://schemas.microsoft.com/office/powerpoint/2010/main" val="1733349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Commercialization of Space Apps in India: Antrix Corporation (1992)</a:t>
            </a:r>
            <a:endParaRPr lang="en-IN" b="1" dirty="0"/>
          </a:p>
        </p:txBody>
      </p:sp>
      <p:sp>
        <p:nvSpPr>
          <p:cNvPr id="3" name="Content Placeholder 2"/>
          <p:cNvSpPr>
            <a:spLocks noGrp="1"/>
          </p:cNvSpPr>
          <p:nvPr>
            <p:ph idx="1"/>
          </p:nvPr>
        </p:nvSpPr>
        <p:spPr/>
        <p:txBody>
          <a:bodyPr>
            <a:normAutofit/>
          </a:bodyPr>
          <a:lstStyle/>
          <a:p>
            <a:r>
              <a:rPr lang="en-IN" dirty="0" smtClean="0"/>
              <a:t>In order to leverage the gains made by ISRO, a commercial arm called Antrix Corporation was set up in 1992. </a:t>
            </a:r>
          </a:p>
          <a:p>
            <a:pPr algn="just"/>
            <a:r>
              <a:rPr lang="en-IN" dirty="0" smtClean="0"/>
              <a:t>Antrix Corporation was able to access ISRO staff of 16000 scientists and engineers. </a:t>
            </a:r>
          </a:p>
          <a:p>
            <a:pPr algn="just"/>
            <a:r>
              <a:rPr lang="en-IN" dirty="0" smtClean="0"/>
              <a:t>Antrix Corporation has launched through ISRO many successful satellites for other countries and has business agreements with many governments and corporations. </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4</a:t>
            </a:fld>
            <a:endParaRPr lang="en-IN"/>
          </a:p>
        </p:txBody>
      </p:sp>
    </p:spTree>
    <p:extLst>
      <p:ext uri="{BB962C8B-B14F-4D97-AF65-F5344CB8AC3E}">
        <p14:creationId xmlns:p14="http://schemas.microsoft.com/office/powerpoint/2010/main" val="1389330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Indian Commercial Space Industry: Need for Private Sector Initiative  </a:t>
            </a:r>
            <a:endParaRPr lang="en-IN" b="1" dirty="0"/>
          </a:p>
        </p:txBody>
      </p:sp>
      <p:sp>
        <p:nvSpPr>
          <p:cNvPr id="3" name="Content Placeholder 2"/>
          <p:cNvSpPr>
            <a:spLocks noGrp="1"/>
          </p:cNvSpPr>
          <p:nvPr>
            <p:ph idx="1"/>
          </p:nvPr>
        </p:nvSpPr>
        <p:spPr/>
        <p:txBody>
          <a:bodyPr>
            <a:normAutofit fontScale="92500" lnSpcReduction="20000"/>
          </a:bodyPr>
          <a:lstStyle/>
          <a:p>
            <a:pPr algn="just"/>
            <a:r>
              <a:rPr lang="en-IN" dirty="0" smtClean="0"/>
              <a:t>India’s commercial space industry is worth just over $1 billion when global space industry is worth $314 billion in 2013. India needs to encourage private sector in space industry. </a:t>
            </a:r>
          </a:p>
          <a:p>
            <a:pPr algn="just"/>
            <a:r>
              <a:rPr lang="en-IN" dirty="0" smtClean="0"/>
              <a:t>Antrix Corporation has a large vendor base but there is no major independent private sector space industry. </a:t>
            </a:r>
          </a:p>
          <a:p>
            <a:pPr algn="just"/>
            <a:r>
              <a:rPr lang="en-IN" dirty="0" smtClean="0"/>
              <a:t>Growth areas like disaster and flood management, medicine, education, agriculture, fisheries, vehicle tracking, women safety, land issues, minerals, urban development are the need for public and private development.  </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5</a:t>
            </a:fld>
            <a:endParaRPr lang="en-IN"/>
          </a:p>
        </p:txBody>
      </p:sp>
    </p:spTree>
    <p:extLst>
      <p:ext uri="{BB962C8B-B14F-4D97-AF65-F5344CB8AC3E}">
        <p14:creationId xmlns:p14="http://schemas.microsoft.com/office/powerpoint/2010/main" val="295945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err="1" smtClean="0"/>
              <a:t>Satcom</a:t>
            </a:r>
            <a:r>
              <a:rPr lang="en-IN" b="1" dirty="0" smtClean="0"/>
              <a:t> Policy (1999) and Remote Sensing Data Policy (2001 &amp; 2011)</a:t>
            </a:r>
            <a:endParaRPr lang="en-IN" b="1" dirty="0"/>
          </a:p>
        </p:txBody>
      </p:sp>
      <p:sp>
        <p:nvSpPr>
          <p:cNvPr id="3" name="Content Placeholder 2"/>
          <p:cNvSpPr>
            <a:spLocks noGrp="1"/>
          </p:cNvSpPr>
          <p:nvPr>
            <p:ph idx="1"/>
          </p:nvPr>
        </p:nvSpPr>
        <p:spPr/>
        <p:txBody>
          <a:bodyPr>
            <a:normAutofit lnSpcReduction="10000"/>
          </a:bodyPr>
          <a:lstStyle/>
          <a:p>
            <a:pPr algn="just"/>
            <a:r>
              <a:rPr lang="en-IN" dirty="0" err="1" smtClean="0"/>
              <a:t>Satcom</a:t>
            </a:r>
            <a:r>
              <a:rPr lang="en-IN" dirty="0" smtClean="0"/>
              <a:t> policy opened private sector initiatives in DTH and </a:t>
            </a:r>
            <a:r>
              <a:rPr lang="en-IN" dirty="0" err="1" smtClean="0"/>
              <a:t>Vsat</a:t>
            </a:r>
            <a:r>
              <a:rPr lang="en-IN" dirty="0" smtClean="0"/>
              <a:t> using leasing capacity from Indian National Satellites (INSAT).</a:t>
            </a:r>
          </a:p>
          <a:p>
            <a:pPr algn="just"/>
            <a:r>
              <a:rPr lang="en-IN" dirty="0" err="1" smtClean="0"/>
              <a:t>Satcom</a:t>
            </a:r>
            <a:r>
              <a:rPr lang="en-IN" dirty="0" smtClean="0"/>
              <a:t> policy gave preference to Indian Satellite Systems but did not prohibit use of Foreign Satellites Systems. </a:t>
            </a:r>
          </a:p>
          <a:p>
            <a:pPr algn="just"/>
            <a:r>
              <a:rPr lang="en-IN" dirty="0" smtClean="0"/>
              <a:t>However, lease of foreign satellite capacity had to be done through Department of Space leading to bureaucratic delays.</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6</a:t>
            </a:fld>
            <a:endParaRPr lang="en-IN"/>
          </a:p>
        </p:txBody>
      </p:sp>
    </p:spTree>
    <p:extLst>
      <p:ext uri="{BB962C8B-B14F-4D97-AF65-F5344CB8AC3E}">
        <p14:creationId xmlns:p14="http://schemas.microsoft.com/office/powerpoint/2010/main" val="648418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Remote Sensing Data Policy has gone through two version of 2001 &amp; 2011. Initially, government was reluctant to allow access to images lower than 5.8m. However realizing the defect, bar was lowered for non-</a:t>
            </a:r>
            <a:r>
              <a:rPr lang="en-IN" dirty="0" err="1" smtClean="0"/>
              <a:t>discreminatory</a:t>
            </a:r>
            <a:r>
              <a:rPr lang="en-IN" dirty="0" smtClean="0"/>
              <a:t> access to 1m.</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7</a:t>
            </a:fld>
            <a:endParaRPr lang="en-IN"/>
          </a:p>
        </p:txBody>
      </p:sp>
    </p:spTree>
    <p:extLst>
      <p:ext uri="{BB962C8B-B14F-4D97-AF65-F5344CB8AC3E}">
        <p14:creationId xmlns:p14="http://schemas.microsoft.com/office/powerpoint/2010/main" val="3509586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t>Shortfall of Antrix Corporation and Need for Space Policy in India</a:t>
            </a:r>
            <a:endParaRPr lang="en-IN" b="1" dirty="0"/>
          </a:p>
        </p:txBody>
      </p:sp>
      <p:sp>
        <p:nvSpPr>
          <p:cNvPr id="3" name="Content Placeholder 2"/>
          <p:cNvSpPr>
            <a:spLocks noGrp="1"/>
          </p:cNvSpPr>
          <p:nvPr>
            <p:ph idx="1"/>
          </p:nvPr>
        </p:nvSpPr>
        <p:spPr/>
        <p:txBody>
          <a:bodyPr>
            <a:normAutofit/>
          </a:bodyPr>
          <a:lstStyle/>
          <a:p>
            <a:pPr algn="just"/>
            <a:r>
              <a:rPr lang="en-IN" dirty="0" smtClean="0"/>
              <a:t>Antrix Corporation is the commercial arm of ISRO. </a:t>
            </a:r>
          </a:p>
          <a:p>
            <a:pPr algn="just"/>
            <a:r>
              <a:rPr lang="en-IN" dirty="0" smtClean="0"/>
              <a:t>There is a need to allow private sector participation. ISRO is also going in for risk sharing model with micro, small, medium and large private industries. It is also setting up a space industrial park near its spaceport at </a:t>
            </a:r>
            <a:r>
              <a:rPr lang="en-IN" dirty="0" err="1" smtClean="0"/>
              <a:t>Sriharikota</a:t>
            </a:r>
            <a:r>
              <a:rPr lang="en-IN" dirty="0" smtClean="0"/>
              <a:t> and invites private sector participation to enhance its work.  </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8</a:t>
            </a:fld>
            <a:endParaRPr lang="en-IN"/>
          </a:p>
        </p:txBody>
      </p:sp>
    </p:spTree>
    <p:extLst>
      <p:ext uri="{BB962C8B-B14F-4D97-AF65-F5344CB8AC3E}">
        <p14:creationId xmlns:p14="http://schemas.microsoft.com/office/powerpoint/2010/main" val="3291043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t>GNSS, GAGAN &amp; IRNSS: Navigation</a:t>
            </a:r>
            <a:endParaRPr lang="en-IN" b="1" dirty="0"/>
          </a:p>
        </p:txBody>
      </p:sp>
      <p:sp>
        <p:nvSpPr>
          <p:cNvPr id="3" name="Content Placeholder 2"/>
          <p:cNvSpPr>
            <a:spLocks noGrp="1"/>
          </p:cNvSpPr>
          <p:nvPr>
            <p:ph idx="1"/>
          </p:nvPr>
        </p:nvSpPr>
        <p:spPr>
          <a:noFill/>
        </p:spPr>
        <p:txBody>
          <a:bodyPr>
            <a:normAutofit fontScale="77500" lnSpcReduction="20000"/>
          </a:bodyPr>
          <a:lstStyle/>
          <a:p>
            <a:pPr algn="just"/>
            <a:r>
              <a:rPr lang="en-IN" dirty="0" smtClean="0"/>
              <a:t>After ICAO decision of 1994 to shift in future to satellite based navigation worldwide, India announced its initiative of GAGAN satellite as the augmentation system over Asia in a collaborative venture between ISRO and Airports Authority of India (AAI). Later India announced an Indian Regional Navigation Satellite System or IRNSS as a seven satellite based regional navigation system on top of India. This throws tremendous opportunities for applications. Already four satellites are in orbit. </a:t>
            </a:r>
          </a:p>
          <a:p>
            <a:pPr algn="just"/>
            <a:r>
              <a:rPr lang="en-IN" dirty="0" smtClean="0"/>
              <a:t>New activities like synchronized traffic lights, GIS maps for town planning, flood control and disaster relief etc. have already started. </a:t>
            </a:r>
          </a:p>
          <a:p>
            <a:pPr algn="just"/>
            <a:r>
              <a:rPr lang="en-IN" dirty="0" smtClean="0"/>
              <a:t>ISRO with state governments has opened up number of centres to develop space based apps and provide training. </a:t>
            </a:r>
            <a:endParaRPr lang="en-IN" dirty="0"/>
          </a:p>
        </p:txBody>
      </p:sp>
      <p:sp>
        <p:nvSpPr>
          <p:cNvPr id="7" name="Slide Number Placeholder 6"/>
          <p:cNvSpPr>
            <a:spLocks noGrp="1"/>
          </p:cNvSpPr>
          <p:nvPr>
            <p:ph type="sldNum" sz="quarter" idx="12"/>
          </p:nvPr>
        </p:nvSpPr>
        <p:spPr/>
        <p:txBody>
          <a:bodyPr/>
          <a:lstStyle/>
          <a:p>
            <a:fld id="{31303CA2-967A-4A28-95C4-762546882CAA}" type="slidenum">
              <a:rPr lang="en-IN" smtClean="0"/>
              <a:t>9</a:t>
            </a:fld>
            <a:endParaRPr lang="en-IN"/>
          </a:p>
        </p:txBody>
      </p:sp>
    </p:spTree>
    <p:extLst>
      <p:ext uri="{BB962C8B-B14F-4D97-AF65-F5344CB8AC3E}">
        <p14:creationId xmlns:p14="http://schemas.microsoft.com/office/powerpoint/2010/main" val="9893252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108</TotalTime>
  <Words>1239</Words>
  <Application>Microsoft Office PowerPoint</Application>
  <PresentationFormat>On-screen Show (4:3)</PresentationFormat>
  <Paragraphs>76</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Module</vt:lpstr>
      <vt:lpstr> 3rd Manfred Lachs International Conference on NewSpace Commercialization and the Law Montreal, 16th - 17th March, 2015      </vt:lpstr>
      <vt:lpstr>Space Applications</vt:lpstr>
      <vt:lpstr>India’s background to space activities</vt:lpstr>
      <vt:lpstr>Commercialization of Space Apps in India: Antrix Corporation (1992)</vt:lpstr>
      <vt:lpstr>Indian Commercial Space Industry: Need for Private Sector Initiative  </vt:lpstr>
      <vt:lpstr>Satcom Policy (1999) and Remote Sensing Data Policy (2001 &amp; 2011)</vt:lpstr>
      <vt:lpstr>PowerPoint Presentation</vt:lpstr>
      <vt:lpstr>Shortfall of Antrix Corporation and Need for Space Policy in India</vt:lpstr>
      <vt:lpstr>GNSS, GAGAN &amp; IRNSS: Navigation</vt:lpstr>
      <vt:lpstr>India’s Start-Ups</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Manfred Lachs International Conference on NewSpace Commercialization and the Law</dc:title>
  <dc:creator>sanat kaul</dc:creator>
  <cp:lastModifiedBy>sanat kaul</cp:lastModifiedBy>
  <cp:revision>21</cp:revision>
  <cp:lastPrinted>2015-03-10T04:49:05Z</cp:lastPrinted>
  <dcterms:created xsi:type="dcterms:W3CDTF">2015-03-05T04:14:38Z</dcterms:created>
  <dcterms:modified xsi:type="dcterms:W3CDTF">2015-03-12T03:54:54Z</dcterms:modified>
</cp:coreProperties>
</file>